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63" r:id="rId7"/>
    <p:sldId id="264" r:id="rId8"/>
    <p:sldId id="269" r:id="rId9"/>
    <p:sldId id="265" r:id="rId10"/>
    <p:sldId id="267" r:id="rId11"/>
    <p:sldId id="268" r:id="rId12"/>
    <p:sldId id="259" r:id="rId13"/>
    <p:sldId id="266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303" r:id="rId23"/>
    <p:sldId id="304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05" r:id="rId32"/>
    <p:sldId id="286" r:id="rId33"/>
    <p:sldId id="287" r:id="rId34"/>
    <p:sldId id="288" r:id="rId35"/>
    <p:sldId id="289" r:id="rId36"/>
    <p:sldId id="290" r:id="rId37"/>
    <p:sldId id="292" r:id="rId38"/>
    <p:sldId id="293" r:id="rId39"/>
    <p:sldId id="291" r:id="rId40"/>
    <p:sldId id="294" r:id="rId41"/>
    <p:sldId id="295" r:id="rId42"/>
    <p:sldId id="298" r:id="rId43"/>
    <p:sldId id="296" r:id="rId44"/>
    <p:sldId id="297" r:id="rId45"/>
    <p:sldId id="300" r:id="rId46"/>
    <p:sldId id="30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FD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7559-16BE-4C86-916F-3364F1A8B7E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2608-DEF6-4E55-884E-69C08BA92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7559-16BE-4C86-916F-3364F1A8B7E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2608-DEF6-4E55-884E-69C08BA92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7559-16BE-4C86-916F-3364F1A8B7E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2608-DEF6-4E55-884E-69C08BA92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7559-16BE-4C86-916F-3364F1A8B7E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2608-DEF6-4E55-884E-69C08BA92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7559-16BE-4C86-916F-3364F1A8B7E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2608-DEF6-4E55-884E-69C08BA92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7559-16BE-4C86-916F-3364F1A8B7E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2608-DEF6-4E55-884E-69C08BA92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7559-16BE-4C86-916F-3364F1A8B7E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2608-DEF6-4E55-884E-69C08BA92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7559-16BE-4C86-916F-3364F1A8B7E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2608-DEF6-4E55-884E-69C08BA92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7559-16BE-4C86-916F-3364F1A8B7E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2608-DEF6-4E55-884E-69C08BA92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7559-16BE-4C86-916F-3364F1A8B7E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2608-DEF6-4E55-884E-69C08BA92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7559-16BE-4C86-916F-3364F1A8B7E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2608-DEF6-4E55-884E-69C08BA92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17559-16BE-4C86-916F-3364F1A8B7E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02608-DEF6-4E55-884E-69C08BA92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6.png"/><Relationship Id="rId18" Type="http://schemas.openxmlformats.org/officeDocument/2006/relationships/image" Target="../media/image60.png"/><Relationship Id="rId26" Type="http://schemas.openxmlformats.org/officeDocument/2006/relationships/image" Target="../media/image68.jpeg"/><Relationship Id="rId3" Type="http://schemas.openxmlformats.org/officeDocument/2006/relationships/image" Target="../media/image48.png"/><Relationship Id="rId21" Type="http://schemas.openxmlformats.org/officeDocument/2006/relationships/image" Target="../media/image63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17" Type="http://schemas.openxmlformats.org/officeDocument/2006/relationships/image" Target="../media/image26.png"/><Relationship Id="rId25" Type="http://schemas.openxmlformats.org/officeDocument/2006/relationships/image" Target="../media/image67.jpeg"/><Relationship Id="rId2" Type="http://schemas.openxmlformats.org/officeDocument/2006/relationships/image" Target="../media/image47.png"/><Relationship Id="rId16" Type="http://schemas.openxmlformats.org/officeDocument/2006/relationships/image" Target="../media/image59.png"/><Relationship Id="rId20" Type="http://schemas.openxmlformats.org/officeDocument/2006/relationships/image" Target="../media/image62.jpe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4.jpeg"/><Relationship Id="rId24" Type="http://schemas.openxmlformats.org/officeDocument/2006/relationships/image" Target="../media/image66.png"/><Relationship Id="rId5" Type="http://schemas.openxmlformats.org/officeDocument/2006/relationships/image" Target="../media/image49.png"/><Relationship Id="rId15" Type="http://schemas.openxmlformats.org/officeDocument/2006/relationships/image" Target="../media/image58.jpe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10" Type="http://schemas.openxmlformats.org/officeDocument/2006/relationships/image" Target="../media/image53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" Type="http://schemas.openxmlformats.org/officeDocument/2006/relationships/image" Target="../media/image20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13" Type="http://schemas.openxmlformats.org/officeDocument/2006/relationships/image" Target="../media/image92.jpeg"/><Relationship Id="rId18" Type="http://schemas.openxmlformats.org/officeDocument/2006/relationships/image" Target="../media/image97.png"/><Relationship Id="rId3" Type="http://schemas.openxmlformats.org/officeDocument/2006/relationships/image" Target="../media/image83.png"/><Relationship Id="rId7" Type="http://schemas.openxmlformats.org/officeDocument/2006/relationships/image" Target="../media/image86.png"/><Relationship Id="rId12" Type="http://schemas.openxmlformats.org/officeDocument/2006/relationships/image" Target="../media/image91.jpeg"/><Relationship Id="rId17" Type="http://schemas.openxmlformats.org/officeDocument/2006/relationships/image" Target="../media/image96.jpeg"/><Relationship Id="rId2" Type="http://schemas.openxmlformats.org/officeDocument/2006/relationships/image" Target="../media/image20.png"/><Relationship Id="rId16" Type="http://schemas.openxmlformats.org/officeDocument/2006/relationships/image" Target="../media/image95.png"/><Relationship Id="rId20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jpe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19" Type="http://schemas.openxmlformats.org/officeDocument/2006/relationships/image" Target="../media/image70.png"/><Relationship Id="rId4" Type="http://schemas.openxmlformats.org/officeDocument/2006/relationships/image" Target="../media/image22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x-none" dirty="0" smtClean="0"/>
              <a:t>ŽENSKA SPORTSKA TRIJADA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x-none" dirty="0" smtClean="0"/>
              <a:t>r Marija Macura</a:t>
            </a:r>
          </a:p>
          <a:p>
            <a:r>
              <a:rPr lang="x-none" dirty="0" smtClean="0"/>
              <a:t>Fakultet sporta i </a:t>
            </a:r>
            <a:r>
              <a:rPr lang="x-none" smtClean="0"/>
              <a:t>fizičkog vaspitanja</a:t>
            </a:r>
            <a:r>
              <a:rPr lang="sr-Latn-RS" dirty="0" smtClean="0"/>
              <a:t>,</a:t>
            </a:r>
          </a:p>
          <a:p>
            <a:r>
              <a:rPr lang="sr-Latn-RS" dirty="0" smtClean="0"/>
              <a:t>Univerzitet u Beogradu </a:t>
            </a:r>
            <a:endParaRPr lang="x-none" dirty="0" smtClean="0"/>
          </a:p>
          <a:p>
            <a:endParaRPr lang="en-US" dirty="0"/>
          </a:p>
        </p:txBody>
      </p:sp>
      <p:pic>
        <p:nvPicPr>
          <p:cNvPr id="4" name="Picture 3" descr="sfv_170p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57450" cy="2590800"/>
          </a:xfrm>
          <a:prstGeom prst="rect">
            <a:avLst/>
          </a:prstGeom>
        </p:spPr>
      </p:pic>
      <p:pic>
        <p:nvPicPr>
          <p:cNvPr id="5" name="Picture 4" descr="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60648"/>
            <a:ext cx="1988840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Faktori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doprineti</a:t>
            </a:r>
            <a:r>
              <a:rPr lang="en-US" dirty="0" smtClean="0"/>
              <a:t> </a:t>
            </a:r>
            <a:r>
              <a:rPr lang="en-US" dirty="0" err="1" smtClean="0"/>
              <a:t>nastanku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sindroma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pritisak</a:t>
            </a:r>
            <a:r>
              <a:rPr lang="en-US" dirty="0" smtClean="0"/>
              <a:t> </a:t>
            </a:r>
            <a:r>
              <a:rPr lang="en-US" dirty="0" err="1"/>
              <a:t>trenera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/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roditelja</a:t>
            </a:r>
            <a:r>
              <a:rPr lang="en-US" dirty="0" smtClean="0"/>
              <a:t>,</a:t>
            </a:r>
            <a:endParaRPr lang="x-none" dirty="0" smtClean="0"/>
          </a:p>
          <a:p>
            <a:r>
              <a:rPr lang="en-US" dirty="0" err="1" smtClean="0"/>
              <a:t>velika</a:t>
            </a:r>
            <a:r>
              <a:rPr lang="en-US" dirty="0" smtClean="0"/>
              <a:t> </a:t>
            </a:r>
            <a:r>
              <a:rPr lang="en-US" dirty="0" err="1"/>
              <a:t>očekivanja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 same </a:t>
            </a:r>
            <a:r>
              <a:rPr lang="en-US" dirty="0" err="1"/>
              <a:t>sportistkinje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društva</a:t>
            </a:r>
            <a:r>
              <a:rPr lang="en-US" dirty="0"/>
              <a:t>, </a:t>
            </a:r>
            <a:endParaRPr lang="x-none" dirty="0" smtClean="0"/>
          </a:p>
          <a:p>
            <a:r>
              <a:rPr lang="en-US" dirty="0" err="1" smtClean="0"/>
              <a:t>malo</a:t>
            </a:r>
            <a:r>
              <a:rPr lang="en-US" dirty="0" smtClean="0"/>
              <a:t> </a:t>
            </a:r>
            <a:r>
              <a:rPr lang="en-US" dirty="0" err="1"/>
              <a:t>samopouzdanje</a:t>
            </a:r>
            <a:r>
              <a:rPr lang="en-US" dirty="0"/>
              <a:t>, </a:t>
            </a:r>
            <a:endParaRPr lang="x-none" dirty="0" smtClean="0"/>
          </a:p>
          <a:p>
            <a:r>
              <a:rPr lang="en-US" dirty="0" err="1" smtClean="0"/>
              <a:t>neadekvatno</a:t>
            </a:r>
            <a:r>
              <a:rPr lang="en-US" dirty="0" smtClean="0"/>
              <a:t> </a:t>
            </a:r>
            <a:r>
              <a:rPr lang="en-US" dirty="0" err="1"/>
              <a:t>prihvatanje</a:t>
            </a:r>
            <a:r>
              <a:rPr lang="en-US" dirty="0"/>
              <a:t> </a:t>
            </a:r>
            <a:r>
              <a:rPr lang="en-US" dirty="0" err="1"/>
              <a:t>sopstvenog</a:t>
            </a:r>
            <a:r>
              <a:rPr lang="en-US" dirty="0"/>
              <a:t> </a:t>
            </a:r>
            <a:r>
              <a:rPr lang="en-US" dirty="0" err="1"/>
              <a:t>tela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izgleda</a:t>
            </a:r>
            <a:endParaRPr lang="sr-Latn-RS" dirty="0" smtClean="0"/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Stalno</a:t>
            </a:r>
            <a:r>
              <a:rPr lang="en-US" dirty="0"/>
              <a:t> </a:t>
            </a:r>
            <a:r>
              <a:rPr lang="en-US" dirty="0" err="1"/>
              <a:t>fokusiranje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postizanje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održavanje</a:t>
            </a:r>
            <a:r>
              <a:rPr lang="en-US" dirty="0"/>
              <a:t> </a:t>
            </a:r>
            <a:r>
              <a:rPr lang="en-US" dirty="0" err="1"/>
              <a:t>idealne</a:t>
            </a:r>
            <a:r>
              <a:rPr lang="en-US" dirty="0"/>
              <a:t> </a:t>
            </a:r>
            <a:r>
              <a:rPr lang="en-US" dirty="0" err="1"/>
              <a:t>telesne</a:t>
            </a:r>
            <a:r>
              <a:rPr lang="en-US" dirty="0"/>
              <a:t> </a:t>
            </a:r>
            <a:r>
              <a:rPr lang="en-US" dirty="0" err="1"/>
              <a:t>mase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 </a:t>
            </a:r>
            <a:r>
              <a:rPr lang="en-US" dirty="0" err="1"/>
              <a:t>telesne</a:t>
            </a:r>
            <a:r>
              <a:rPr lang="en-US" dirty="0"/>
              <a:t> </a:t>
            </a:r>
            <a:r>
              <a:rPr lang="en-US" dirty="0" err="1"/>
              <a:t>masti</a:t>
            </a:r>
            <a:r>
              <a:rPr lang="en-US" dirty="0"/>
              <a:t> je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uzrok</a:t>
            </a:r>
            <a:r>
              <a:rPr lang="en-US" dirty="0"/>
              <a:t> </a:t>
            </a:r>
            <a:r>
              <a:rPr lang="en-US" dirty="0" err="1"/>
              <a:t>ženske</a:t>
            </a:r>
            <a:r>
              <a:rPr lang="en-US" dirty="0"/>
              <a:t> </a:t>
            </a:r>
            <a:r>
              <a:rPr lang="en-US" dirty="0" err="1"/>
              <a:t>sportske</a:t>
            </a:r>
            <a:r>
              <a:rPr lang="en-US" dirty="0"/>
              <a:t> </a:t>
            </a:r>
            <a:r>
              <a:rPr lang="en-US" dirty="0" err="1" smtClean="0"/>
              <a:t>trijade</a:t>
            </a:r>
            <a:r>
              <a:rPr lang="sr-Latn-R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5781" y="564553"/>
            <a:ext cx="2788227" cy="59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lang="x-none" sz="3900" dirty="0" smtClean="0"/>
              <a:t>ACSM</a:t>
            </a:r>
            <a:endParaRPr sz="3900" dirty="0"/>
          </a:p>
        </p:txBody>
      </p:sp>
      <p:sp>
        <p:nvSpPr>
          <p:cNvPr id="3" name="object 3"/>
          <p:cNvSpPr/>
          <p:nvPr/>
        </p:nvSpPr>
        <p:spPr>
          <a:xfrm>
            <a:off x="415637" y="1267384"/>
            <a:ext cx="8312727" cy="863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9742" y="1400063"/>
            <a:ext cx="4406323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 marR="4559"/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Low </a:t>
            </a:r>
            <a:r>
              <a:rPr sz="2500" b="1" spc="-4" dirty="0">
                <a:solidFill>
                  <a:srgbClr val="FFFFFF"/>
                </a:solidFill>
                <a:latin typeface="Arial"/>
                <a:cs typeface="Arial"/>
              </a:rPr>
              <a:t>energy availability (with  </a:t>
            </a: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or without </a:t>
            </a:r>
            <a:r>
              <a:rPr sz="2500" b="1" spc="-4" dirty="0">
                <a:solidFill>
                  <a:srgbClr val="FFFFFF"/>
                </a:solidFill>
                <a:latin typeface="Arial"/>
                <a:cs typeface="Arial"/>
              </a:rPr>
              <a:t>eating</a:t>
            </a:r>
            <a:r>
              <a:rPr sz="2500" b="1" spc="-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disorders),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5637" y="2130686"/>
            <a:ext cx="8312727" cy="865094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56169" y="2281965"/>
            <a:ext cx="1049828" cy="7133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5637" y="2131358"/>
            <a:ext cx="8309956" cy="7597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9742" y="2153099"/>
            <a:ext cx="483985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2500" b="1" spc="-4" dirty="0">
                <a:solidFill>
                  <a:srgbClr val="FFFFFF"/>
                </a:solidFill>
                <a:latin typeface="Arial"/>
                <a:cs typeface="Arial"/>
              </a:rPr>
              <a:t>amenorrhea, and</a:t>
            </a:r>
            <a:r>
              <a:rPr sz="2500" b="1" spc="-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osteoporosis,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96294" y="2290035"/>
            <a:ext cx="408132" cy="705410"/>
          </a:xfrm>
          <a:custGeom>
            <a:avLst/>
            <a:gdLst/>
            <a:ahLst/>
            <a:cxnLst/>
            <a:rect l="l" t="t" r="r" b="b"/>
            <a:pathLst>
              <a:path w="448945" h="799464">
                <a:moveTo>
                  <a:pt x="448876" y="22860"/>
                </a:moveTo>
                <a:lnTo>
                  <a:pt x="403918" y="0"/>
                </a:lnTo>
                <a:lnTo>
                  <a:pt x="0" y="799337"/>
                </a:lnTo>
                <a:lnTo>
                  <a:pt x="56509" y="799337"/>
                </a:lnTo>
                <a:lnTo>
                  <a:pt x="448876" y="2286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62800" y="2290706"/>
            <a:ext cx="375804" cy="704850"/>
          </a:xfrm>
          <a:custGeom>
            <a:avLst/>
            <a:gdLst/>
            <a:ahLst/>
            <a:cxnLst/>
            <a:rect l="l" t="t" r="r" b="b"/>
            <a:pathLst>
              <a:path w="413384" h="798829">
                <a:moveTo>
                  <a:pt x="413092" y="798575"/>
                </a:moveTo>
                <a:lnTo>
                  <a:pt x="46481" y="0"/>
                </a:lnTo>
                <a:lnTo>
                  <a:pt x="0" y="21336"/>
                </a:lnTo>
                <a:lnTo>
                  <a:pt x="357251" y="798575"/>
                </a:lnTo>
                <a:lnTo>
                  <a:pt x="413092" y="7985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89798" y="1403201"/>
            <a:ext cx="2519218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tabLst>
                <a:tab pos="1375046" algn="l"/>
              </a:tabLst>
            </a:pPr>
            <a:r>
              <a:rPr sz="2200" b="1" dirty="0">
                <a:solidFill>
                  <a:srgbClr val="00FF00"/>
                </a:solidFill>
                <a:latin typeface="Arial"/>
                <a:cs typeface="Arial"/>
              </a:rPr>
              <a:t>OPTIMAL	</a:t>
            </a:r>
            <a:r>
              <a:rPr sz="2200" b="1" spc="-4" dirty="0">
                <a:solidFill>
                  <a:srgbClr val="00FF00"/>
                </a:solidFill>
                <a:latin typeface="Arial"/>
                <a:cs typeface="Arial"/>
              </a:rPr>
              <a:t>HEA</a:t>
            </a:r>
            <a:r>
              <a:rPr sz="2200" b="1" spc="-166" dirty="0">
                <a:solidFill>
                  <a:srgbClr val="00FF00"/>
                </a:solidFill>
                <a:latin typeface="Arial"/>
                <a:cs typeface="Arial"/>
              </a:rPr>
              <a:t>L</a:t>
            </a:r>
            <a:r>
              <a:rPr sz="2200" b="1" dirty="0">
                <a:solidFill>
                  <a:srgbClr val="00FF00"/>
                </a:solidFill>
                <a:latin typeface="Arial"/>
                <a:cs typeface="Arial"/>
              </a:rPr>
              <a:t>TH</a:t>
            </a:r>
            <a:endParaRPr sz="2200" dirty="0">
              <a:latin typeface="Arial"/>
              <a:cs typeface="Arial"/>
            </a:endParaRPr>
          </a:p>
          <a:p>
            <a:pPr marL="604040" marR="525401" algn="ctr">
              <a:spcBef>
                <a:spcPts val="772"/>
              </a:spcBef>
            </a:pPr>
            <a:r>
              <a:rPr sz="1400" b="1" spc="-4" dirty="0">
                <a:solidFill>
                  <a:srgbClr val="FFFFFF"/>
                </a:solidFill>
                <a:latin typeface="Arial"/>
                <a:cs typeface="Arial"/>
              </a:rPr>
              <a:t>Optimal</a:t>
            </a:r>
            <a:r>
              <a:rPr sz="1400" b="1" spc="-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4" dirty="0">
                <a:solidFill>
                  <a:srgbClr val="FFFFFF"/>
                </a:solidFill>
                <a:latin typeface="Arial"/>
                <a:cs typeface="Arial"/>
              </a:rPr>
              <a:t>Energy  </a:t>
            </a:r>
            <a:r>
              <a:rPr sz="1400" b="1" spc="-9" dirty="0">
                <a:solidFill>
                  <a:srgbClr val="FFFFFF"/>
                </a:solidFill>
                <a:latin typeface="Arial"/>
                <a:cs typeface="Arial"/>
              </a:rPr>
              <a:t>Availability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43046" y="2311549"/>
            <a:ext cx="1351973" cy="684119"/>
          </a:xfrm>
          <a:custGeom>
            <a:avLst/>
            <a:gdLst/>
            <a:ahLst/>
            <a:cxnLst/>
            <a:rect l="l" t="t" r="r" b="b"/>
            <a:pathLst>
              <a:path w="1487170" h="775335">
                <a:moveTo>
                  <a:pt x="1422252" y="40941"/>
                </a:moveTo>
                <a:lnTo>
                  <a:pt x="1416203" y="29486"/>
                </a:lnTo>
                <a:lnTo>
                  <a:pt x="0" y="774953"/>
                </a:lnTo>
                <a:lnTo>
                  <a:pt x="27810" y="774953"/>
                </a:lnTo>
                <a:lnTo>
                  <a:pt x="1422252" y="40941"/>
                </a:lnTo>
                <a:close/>
              </a:path>
              <a:path w="1487170" h="775335">
                <a:moveTo>
                  <a:pt x="1486780" y="0"/>
                </a:moveTo>
                <a:lnTo>
                  <a:pt x="1401436" y="1523"/>
                </a:lnTo>
                <a:lnTo>
                  <a:pt x="1416203" y="29486"/>
                </a:lnTo>
                <a:lnTo>
                  <a:pt x="1427344" y="23621"/>
                </a:lnTo>
                <a:lnTo>
                  <a:pt x="1433440" y="35051"/>
                </a:lnTo>
                <a:lnTo>
                  <a:pt x="1433440" y="62127"/>
                </a:lnTo>
                <a:lnTo>
                  <a:pt x="1437250" y="69341"/>
                </a:lnTo>
                <a:lnTo>
                  <a:pt x="1486780" y="0"/>
                </a:lnTo>
                <a:close/>
              </a:path>
              <a:path w="1487170" h="775335">
                <a:moveTo>
                  <a:pt x="1433440" y="35051"/>
                </a:moveTo>
                <a:lnTo>
                  <a:pt x="1427344" y="23621"/>
                </a:lnTo>
                <a:lnTo>
                  <a:pt x="1416203" y="29486"/>
                </a:lnTo>
                <a:lnTo>
                  <a:pt x="1422252" y="40941"/>
                </a:lnTo>
                <a:lnTo>
                  <a:pt x="1433440" y="35051"/>
                </a:lnTo>
                <a:close/>
              </a:path>
              <a:path w="1487170" h="775335">
                <a:moveTo>
                  <a:pt x="1433440" y="62127"/>
                </a:moveTo>
                <a:lnTo>
                  <a:pt x="1433440" y="35051"/>
                </a:lnTo>
                <a:lnTo>
                  <a:pt x="1422252" y="40941"/>
                </a:lnTo>
                <a:lnTo>
                  <a:pt x="1433440" y="621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68981" y="2487706"/>
            <a:ext cx="1773382" cy="507626"/>
          </a:xfrm>
          <a:custGeom>
            <a:avLst/>
            <a:gdLst/>
            <a:ahLst/>
            <a:cxnLst/>
            <a:rect l="l" t="t" r="r" b="b"/>
            <a:pathLst>
              <a:path w="1950720" h="575310">
                <a:moveTo>
                  <a:pt x="0" y="0"/>
                </a:moveTo>
                <a:lnTo>
                  <a:pt x="0" y="575310"/>
                </a:lnTo>
                <a:lnTo>
                  <a:pt x="1950720" y="575309"/>
                </a:lnTo>
                <a:lnTo>
                  <a:pt x="19507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5637" y="2994659"/>
            <a:ext cx="8312727" cy="865094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86008" y="3527164"/>
            <a:ext cx="1935595" cy="332254"/>
          </a:xfrm>
          <a:custGeom>
            <a:avLst/>
            <a:gdLst/>
            <a:ahLst/>
            <a:cxnLst/>
            <a:rect l="l" t="t" r="r" b="b"/>
            <a:pathLst>
              <a:path w="2129154" h="376554">
                <a:moveTo>
                  <a:pt x="2128971" y="138684"/>
                </a:moveTo>
                <a:lnTo>
                  <a:pt x="2128971" y="0"/>
                </a:lnTo>
                <a:lnTo>
                  <a:pt x="1973523" y="35052"/>
                </a:lnTo>
                <a:lnTo>
                  <a:pt x="1792167" y="70104"/>
                </a:lnTo>
                <a:lnTo>
                  <a:pt x="1603191" y="105156"/>
                </a:lnTo>
                <a:lnTo>
                  <a:pt x="1405071" y="130302"/>
                </a:lnTo>
                <a:lnTo>
                  <a:pt x="982923" y="190500"/>
                </a:lnTo>
                <a:lnTo>
                  <a:pt x="776421" y="216408"/>
                </a:lnTo>
                <a:lnTo>
                  <a:pt x="578301" y="250698"/>
                </a:lnTo>
                <a:lnTo>
                  <a:pt x="379419" y="276606"/>
                </a:lnTo>
                <a:lnTo>
                  <a:pt x="198825" y="320802"/>
                </a:lnTo>
                <a:lnTo>
                  <a:pt x="34995" y="363474"/>
                </a:lnTo>
                <a:lnTo>
                  <a:pt x="0" y="376428"/>
                </a:lnTo>
                <a:lnTo>
                  <a:pt x="697934" y="376428"/>
                </a:lnTo>
                <a:lnTo>
                  <a:pt x="767277" y="363474"/>
                </a:lnTo>
                <a:lnTo>
                  <a:pt x="905199" y="338328"/>
                </a:lnTo>
                <a:lnTo>
                  <a:pt x="1214571" y="285750"/>
                </a:lnTo>
                <a:lnTo>
                  <a:pt x="1525467" y="250698"/>
                </a:lnTo>
                <a:lnTo>
                  <a:pt x="1843221" y="198882"/>
                </a:lnTo>
                <a:lnTo>
                  <a:pt x="1991049" y="172974"/>
                </a:lnTo>
                <a:lnTo>
                  <a:pt x="2128971" y="138684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16685" y="3649531"/>
            <a:ext cx="1296438" cy="2097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60819" y="2995331"/>
            <a:ext cx="2286395" cy="8639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89742" y="2529605"/>
            <a:ext cx="353175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 marR="4559">
              <a:tabLst>
                <a:tab pos="1323759" algn="l"/>
              </a:tabLst>
            </a:pP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pose significant</a:t>
            </a:r>
            <a:r>
              <a:rPr sz="2500" b="1" spc="-6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health  risks</a:t>
            </a:r>
            <a:r>
              <a:rPr sz="2500" b="1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to	physically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06095" y="2995332"/>
            <a:ext cx="341745" cy="606799"/>
          </a:xfrm>
          <a:custGeom>
            <a:avLst/>
            <a:gdLst/>
            <a:ahLst/>
            <a:cxnLst/>
            <a:rect l="l" t="t" r="r" b="b"/>
            <a:pathLst>
              <a:path w="375920" h="687704">
                <a:moveTo>
                  <a:pt x="46527" y="539646"/>
                </a:moveTo>
                <a:lnTo>
                  <a:pt x="762" y="516636"/>
                </a:lnTo>
                <a:lnTo>
                  <a:pt x="0" y="687324"/>
                </a:lnTo>
                <a:lnTo>
                  <a:pt x="35052" y="661229"/>
                </a:lnTo>
                <a:lnTo>
                  <a:pt x="35052" y="562356"/>
                </a:lnTo>
                <a:lnTo>
                  <a:pt x="46527" y="539646"/>
                </a:lnTo>
                <a:close/>
              </a:path>
              <a:path w="375920" h="687704">
                <a:moveTo>
                  <a:pt x="91588" y="562302"/>
                </a:moveTo>
                <a:lnTo>
                  <a:pt x="46527" y="539646"/>
                </a:lnTo>
                <a:lnTo>
                  <a:pt x="35052" y="562356"/>
                </a:lnTo>
                <a:lnTo>
                  <a:pt x="80010" y="585216"/>
                </a:lnTo>
                <a:lnTo>
                  <a:pt x="91588" y="562302"/>
                </a:lnTo>
                <a:close/>
              </a:path>
              <a:path w="375920" h="687704">
                <a:moveTo>
                  <a:pt x="137160" y="585216"/>
                </a:moveTo>
                <a:lnTo>
                  <a:pt x="91588" y="562302"/>
                </a:lnTo>
                <a:lnTo>
                  <a:pt x="80010" y="585216"/>
                </a:lnTo>
                <a:lnTo>
                  <a:pt x="35052" y="562356"/>
                </a:lnTo>
                <a:lnTo>
                  <a:pt x="35052" y="661229"/>
                </a:lnTo>
                <a:lnTo>
                  <a:pt x="137160" y="585216"/>
                </a:lnTo>
                <a:close/>
              </a:path>
              <a:path w="375920" h="687704">
                <a:moveTo>
                  <a:pt x="375729" y="0"/>
                </a:moveTo>
                <a:lnTo>
                  <a:pt x="319219" y="0"/>
                </a:lnTo>
                <a:lnTo>
                  <a:pt x="46527" y="539646"/>
                </a:lnTo>
                <a:lnTo>
                  <a:pt x="91588" y="562302"/>
                </a:lnTo>
                <a:lnTo>
                  <a:pt x="375729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87574" y="2995332"/>
            <a:ext cx="317500" cy="606799"/>
          </a:xfrm>
          <a:custGeom>
            <a:avLst/>
            <a:gdLst/>
            <a:ahLst/>
            <a:cxnLst/>
            <a:rect l="l" t="t" r="r" b="b"/>
            <a:pathLst>
              <a:path w="349250" h="687704">
                <a:moveTo>
                  <a:pt x="302828" y="538002"/>
                </a:moveTo>
                <a:lnTo>
                  <a:pt x="55841" y="0"/>
                </a:lnTo>
                <a:lnTo>
                  <a:pt x="0" y="0"/>
                </a:lnTo>
                <a:lnTo>
                  <a:pt x="257008" y="559150"/>
                </a:lnTo>
                <a:lnTo>
                  <a:pt x="302828" y="538002"/>
                </a:lnTo>
                <a:close/>
              </a:path>
              <a:path w="349250" h="687704">
                <a:moveTo>
                  <a:pt x="313308" y="663413"/>
                </a:moveTo>
                <a:lnTo>
                  <a:pt x="313308" y="560832"/>
                </a:lnTo>
                <a:lnTo>
                  <a:pt x="267588" y="582168"/>
                </a:lnTo>
                <a:lnTo>
                  <a:pt x="257008" y="559150"/>
                </a:lnTo>
                <a:lnTo>
                  <a:pt x="210438" y="580644"/>
                </a:lnTo>
                <a:lnTo>
                  <a:pt x="313308" y="663413"/>
                </a:lnTo>
                <a:close/>
              </a:path>
              <a:path w="349250" h="687704">
                <a:moveTo>
                  <a:pt x="313308" y="560832"/>
                </a:moveTo>
                <a:lnTo>
                  <a:pt x="302828" y="538002"/>
                </a:lnTo>
                <a:lnTo>
                  <a:pt x="257008" y="559150"/>
                </a:lnTo>
                <a:lnTo>
                  <a:pt x="267588" y="582168"/>
                </a:lnTo>
                <a:lnTo>
                  <a:pt x="313308" y="560832"/>
                </a:lnTo>
                <a:close/>
              </a:path>
              <a:path w="349250" h="687704">
                <a:moveTo>
                  <a:pt x="349122" y="516636"/>
                </a:moveTo>
                <a:lnTo>
                  <a:pt x="302828" y="538002"/>
                </a:lnTo>
                <a:lnTo>
                  <a:pt x="313308" y="560832"/>
                </a:lnTo>
                <a:lnTo>
                  <a:pt x="313308" y="663413"/>
                </a:lnTo>
                <a:lnTo>
                  <a:pt x="343026" y="687324"/>
                </a:lnTo>
                <a:lnTo>
                  <a:pt x="349122" y="51663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06095" y="3534559"/>
            <a:ext cx="1293668" cy="134471"/>
          </a:xfrm>
          <a:custGeom>
            <a:avLst/>
            <a:gdLst/>
            <a:ahLst/>
            <a:cxnLst/>
            <a:rect l="l" t="t" r="r" b="b"/>
            <a:pathLst>
              <a:path w="1423034" h="152400">
                <a:moveTo>
                  <a:pt x="1296161" y="101345"/>
                </a:moveTo>
                <a:lnTo>
                  <a:pt x="1296161" y="50291"/>
                </a:lnTo>
                <a:lnTo>
                  <a:pt x="0" y="50291"/>
                </a:lnTo>
                <a:lnTo>
                  <a:pt x="0" y="101345"/>
                </a:lnTo>
                <a:lnTo>
                  <a:pt x="1296161" y="101345"/>
                </a:lnTo>
                <a:close/>
              </a:path>
              <a:path w="1423034" h="152400">
                <a:moveTo>
                  <a:pt x="1422653" y="76200"/>
                </a:moveTo>
                <a:lnTo>
                  <a:pt x="1270253" y="0"/>
                </a:lnTo>
                <a:lnTo>
                  <a:pt x="1270253" y="50291"/>
                </a:lnTo>
                <a:lnTo>
                  <a:pt x="1296161" y="50291"/>
                </a:lnTo>
                <a:lnTo>
                  <a:pt x="1296161" y="139446"/>
                </a:lnTo>
                <a:lnTo>
                  <a:pt x="1422653" y="76200"/>
                </a:lnTo>
                <a:close/>
              </a:path>
              <a:path w="1423034" h="152400">
                <a:moveTo>
                  <a:pt x="1296161" y="139446"/>
                </a:moveTo>
                <a:lnTo>
                  <a:pt x="1296161" y="101345"/>
                </a:lnTo>
                <a:lnTo>
                  <a:pt x="1270253" y="101345"/>
                </a:lnTo>
                <a:lnTo>
                  <a:pt x="1270253" y="152400"/>
                </a:lnTo>
                <a:lnTo>
                  <a:pt x="1296161" y="13944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51974" y="2995332"/>
            <a:ext cx="1716808" cy="863973"/>
          </a:xfrm>
          <a:custGeom>
            <a:avLst/>
            <a:gdLst/>
            <a:ahLst/>
            <a:cxnLst/>
            <a:rect l="l" t="t" r="r" b="b"/>
            <a:pathLst>
              <a:path w="1888489" h="979170">
                <a:moveTo>
                  <a:pt x="1887990" y="0"/>
                </a:moveTo>
                <a:lnTo>
                  <a:pt x="1860180" y="0"/>
                </a:lnTo>
                <a:lnTo>
                  <a:pt x="0" y="979170"/>
                </a:lnTo>
                <a:lnTo>
                  <a:pt x="27810" y="979170"/>
                </a:lnTo>
                <a:lnTo>
                  <a:pt x="1887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22654" y="3612553"/>
            <a:ext cx="495300" cy="247090"/>
          </a:xfrm>
          <a:custGeom>
            <a:avLst/>
            <a:gdLst/>
            <a:ahLst/>
            <a:cxnLst/>
            <a:rect l="l" t="t" r="r" b="b"/>
            <a:pathLst>
              <a:path w="544829" h="280035">
                <a:moveTo>
                  <a:pt x="480392" y="41602"/>
                </a:moveTo>
                <a:lnTo>
                  <a:pt x="474290" y="30176"/>
                </a:lnTo>
                <a:lnTo>
                  <a:pt x="0" y="279653"/>
                </a:lnTo>
                <a:lnTo>
                  <a:pt x="27825" y="279653"/>
                </a:lnTo>
                <a:lnTo>
                  <a:pt x="480392" y="41602"/>
                </a:lnTo>
                <a:close/>
              </a:path>
              <a:path w="544829" h="280035">
                <a:moveTo>
                  <a:pt x="544738" y="0"/>
                </a:moveTo>
                <a:lnTo>
                  <a:pt x="459394" y="2285"/>
                </a:lnTo>
                <a:lnTo>
                  <a:pt x="474290" y="30176"/>
                </a:lnTo>
                <a:lnTo>
                  <a:pt x="485302" y="24383"/>
                </a:lnTo>
                <a:lnTo>
                  <a:pt x="491398" y="35813"/>
                </a:lnTo>
                <a:lnTo>
                  <a:pt x="491398" y="62208"/>
                </a:lnTo>
                <a:lnTo>
                  <a:pt x="495208" y="69341"/>
                </a:lnTo>
                <a:lnTo>
                  <a:pt x="544738" y="0"/>
                </a:lnTo>
                <a:close/>
              </a:path>
              <a:path w="544829" h="280035">
                <a:moveTo>
                  <a:pt x="491398" y="35813"/>
                </a:moveTo>
                <a:lnTo>
                  <a:pt x="485302" y="24383"/>
                </a:lnTo>
                <a:lnTo>
                  <a:pt x="474290" y="30176"/>
                </a:lnTo>
                <a:lnTo>
                  <a:pt x="480392" y="41602"/>
                </a:lnTo>
                <a:lnTo>
                  <a:pt x="491398" y="35813"/>
                </a:lnTo>
                <a:close/>
              </a:path>
              <a:path w="544829" h="280035">
                <a:moveTo>
                  <a:pt x="491398" y="62208"/>
                </a:moveTo>
                <a:lnTo>
                  <a:pt x="491398" y="35813"/>
                </a:lnTo>
                <a:lnTo>
                  <a:pt x="480392" y="41602"/>
                </a:lnTo>
                <a:lnTo>
                  <a:pt x="491398" y="622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15976" y="3612553"/>
            <a:ext cx="494723" cy="247090"/>
          </a:xfrm>
          <a:custGeom>
            <a:avLst/>
            <a:gdLst/>
            <a:ahLst/>
            <a:cxnLst/>
            <a:rect l="l" t="t" r="r" b="b"/>
            <a:pathLst>
              <a:path w="544195" h="280035">
                <a:moveTo>
                  <a:pt x="480042" y="41787"/>
                </a:moveTo>
                <a:lnTo>
                  <a:pt x="474041" y="30307"/>
                </a:lnTo>
                <a:lnTo>
                  <a:pt x="0" y="279653"/>
                </a:lnTo>
                <a:lnTo>
                  <a:pt x="27825" y="279653"/>
                </a:lnTo>
                <a:lnTo>
                  <a:pt x="480042" y="41787"/>
                </a:lnTo>
                <a:close/>
              </a:path>
              <a:path w="544195" h="280035">
                <a:moveTo>
                  <a:pt x="543976" y="0"/>
                </a:moveTo>
                <a:lnTo>
                  <a:pt x="459394" y="2285"/>
                </a:lnTo>
                <a:lnTo>
                  <a:pt x="474041" y="30307"/>
                </a:lnTo>
                <a:lnTo>
                  <a:pt x="485302" y="24383"/>
                </a:lnTo>
                <a:lnTo>
                  <a:pt x="491398" y="35813"/>
                </a:lnTo>
                <a:lnTo>
                  <a:pt x="491398" y="63511"/>
                </a:lnTo>
                <a:lnTo>
                  <a:pt x="494446" y="69341"/>
                </a:lnTo>
                <a:lnTo>
                  <a:pt x="543976" y="0"/>
                </a:lnTo>
                <a:close/>
              </a:path>
              <a:path w="544195" h="280035">
                <a:moveTo>
                  <a:pt x="491398" y="35813"/>
                </a:moveTo>
                <a:lnTo>
                  <a:pt x="485302" y="24383"/>
                </a:lnTo>
                <a:lnTo>
                  <a:pt x="474041" y="30307"/>
                </a:lnTo>
                <a:lnTo>
                  <a:pt x="480042" y="41787"/>
                </a:lnTo>
                <a:lnTo>
                  <a:pt x="491398" y="35813"/>
                </a:lnTo>
                <a:close/>
              </a:path>
              <a:path w="544195" h="280035">
                <a:moveTo>
                  <a:pt x="491398" y="63511"/>
                </a:moveTo>
                <a:lnTo>
                  <a:pt x="491398" y="35813"/>
                </a:lnTo>
                <a:lnTo>
                  <a:pt x="480042" y="41787"/>
                </a:lnTo>
                <a:lnTo>
                  <a:pt x="491398" y="63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68981" y="2994659"/>
            <a:ext cx="1773382" cy="444874"/>
          </a:xfrm>
          <a:custGeom>
            <a:avLst/>
            <a:gdLst/>
            <a:ahLst/>
            <a:cxnLst/>
            <a:rect l="l" t="t" r="r" b="b"/>
            <a:pathLst>
              <a:path w="1950720" h="504189">
                <a:moveTo>
                  <a:pt x="0" y="0"/>
                </a:moveTo>
                <a:lnTo>
                  <a:pt x="0" y="503682"/>
                </a:lnTo>
                <a:lnTo>
                  <a:pt x="1950720" y="503681"/>
                </a:lnTo>
                <a:lnTo>
                  <a:pt x="19507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748877" y="2522893"/>
            <a:ext cx="1612899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856" marR="95735" algn="ctr"/>
            <a:r>
              <a:rPr sz="1400" b="1" spc="-4" dirty="0">
                <a:solidFill>
                  <a:srgbClr val="FFFF65"/>
                </a:solidFill>
                <a:latin typeface="Arial"/>
                <a:cs typeface="Arial"/>
              </a:rPr>
              <a:t>Reduced</a:t>
            </a:r>
            <a:r>
              <a:rPr sz="1400" b="1" spc="-85" dirty="0">
                <a:solidFill>
                  <a:srgbClr val="FFFF65"/>
                </a:solidFill>
                <a:latin typeface="Arial"/>
                <a:cs typeface="Arial"/>
              </a:rPr>
              <a:t> </a:t>
            </a:r>
            <a:r>
              <a:rPr sz="1400" b="1" spc="-4" dirty="0">
                <a:solidFill>
                  <a:srgbClr val="FFFF65"/>
                </a:solidFill>
                <a:latin typeface="Arial"/>
                <a:cs typeface="Arial"/>
              </a:rPr>
              <a:t>Energy  </a:t>
            </a:r>
            <a:r>
              <a:rPr sz="1400" b="1" spc="-9" dirty="0">
                <a:solidFill>
                  <a:srgbClr val="FFFF65"/>
                </a:solidFill>
                <a:latin typeface="Arial"/>
                <a:cs typeface="Arial"/>
              </a:rPr>
              <a:t>Availability</a:t>
            </a:r>
            <a:endParaRPr sz="1400" dirty="0">
              <a:latin typeface="Arial"/>
              <a:cs typeface="Arial"/>
            </a:endParaRPr>
          </a:p>
          <a:p>
            <a:pPr marL="10827" marR="4559" indent="51286" algn="ctr"/>
            <a:r>
              <a:rPr sz="1400" b="1" dirty="0">
                <a:solidFill>
                  <a:srgbClr val="FFFF65"/>
                </a:solidFill>
                <a:latin typeface="Arial"/>
                <a:cs typeface="Arial"/>
              </a:rPr>
              <a:t>with or without  </a:t>
            </a:r>
            <a:r>
              <a:rPr sz="1400" b="1" spc="-4" dirty="0">
                <a:solidFill>
                  <a:srgbClr val="FFFF65"/>
                </a:solidFill>
                <a:latin typeface="Arial"/>
                <a:cs typeface="Arial"/>
              </a:rPr>
              <a:t>Disordered</a:t>
            </a:r>
            <a:r>
              <a:rPr sz="1400" b="1" spc="-81" dirty="0">
                <a:solidFill>
                  <a:srgbClr val="FFFF65"/>
                </a:solidFill>
                <a:latin typeface="Arial"/>
                <a:cs typeface="Arial"/>
              </a:rPr>
              <a:t> </a:t>
            </a:r>
            <a:r>
              <a:rPr sz="1400" b="1" spc="-4" dirty="0">
                <a:solidFill>
                  <a:srgbClr val="FFFF65"/>
                </a:solidFill>
                <a:latin typeface="Arial"/>
                <a:cs typeface="Arial"/>
              </a:rPr>
              <a:t>Eating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473728" y="3543973"/>
            <a:ext cx="2266373" cy="315446"/>
          </a:xfrm>
          <a:custGeom>
            <a:avLst/>
            <a:gdLst/>
            <a:ahLst/>
            <a:cxnLst/>
            <a:rect l="l" t="t" r="r" b="b"/>
            <a:pathLst>
              <a:path w="2493010" h="357504">
                <a:moveTo>
                  <a:pt x="0" y="0"/>
                </a:moveTo>
                <a:lnTo>
                  <a:pt x="0" y="357377"/>
                </a:lnTo>
                <a:lnTo>
                  <a:pt x="2492501" y="357377"/>
                </a:lnTo>
                <a:lnTo>
                  <a:pt x="249250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5637" y="3858633"/>
            <a:ext cx="8312727" cy="865094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35436" y="4145055"/>
            <a:ext cx="1383075" cy="5782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40978" y="3859305"/>
            <a:ext cx="2141105" cy="863973"/>
          </a:xfrm>
          <a:custGeom>
            <a:avLst/>
            <a:gdLst/>
            <a:ahLst/>
            <a:cxnLst/>
            <a:rect l="l" t="t" r="r" b="b"/>
            <a:pathLst>
              <a:path w="2355215" h="979170">
                <a:moveTo>
                  <a:pt x="1077467" y="0"/>
                </a:moveTo>
                <a:lnTo>
                  <a:pt x="379532" y="0"/>
                </a:lnTo>
                <a:lnTo>
                  <a:pt x="276606" y="38099"/>
                </a:lnTo>
                <a:lnTo>
                  <a:pt x="156210" y="99821"/>
                </a:lnTo>
                <a:lnTo>
                  <a:pt x="70103" y="160019"/>
                </a:lnTo>
                <a:lnTo>
                  <a:pt x="44957" y="193547"/>
                </a:lnTo>
                <a:lnTo>
                  <a:pt x="17525" y="238505"/>
                </a:lnTo>
                <a:lnTo>
                  <a:pt x="0" y="281177"/>
                </a:lnTo>
                <a:lnTo>
                  <a:pt x="0" y="323849"/>
                </a:lnTo>
                <a:lnTo>
                  <a:pt x="9906" y="376427"/>
                </a:lnTo>
                <a:lnTo>
                  <a:pt x="27432" y="419099"/>
                </a:lnTo>
                <a:lnTo>
                  <a:pt x="52578" y="461771"/>
                </a:lnTo>
                <a:lnTo>
                  <a:pt x="87630" y="496823"/>
                </a:lnTo>
                <a:lnTo>
                  <a:pt x="181356" y="565403"/>
                </a:lnTo>
                <a:lnTo>
                  <a:pt x="311658" y="634745"/>
                </a:lnTo>
                <a:lnTo>
                  <a:pt x="457200" y="687323"/>
                </a:lnTo>
                <a:lnTo>
                  <a:pt x="518159" y="706320"/>
                </a:lnTo>
                <a:lnTo>
                  <a:pt x="518159" y="316229"/>
                </a:lnTo>
                <a:lnTo>
                  <a:pt x="525780" y="288797"/>
                </a:lnTo>
                <a:lnTo>
                  <a:pt x="560832" y="228599"/>
                </a:lnTo>
                <a:lnTo>
                  <a:pt x="613410" y="168401"/>
                </a:lnTo>
                <a:lnTo>
                  <a:pt x="691134" y="125729"/>
                </a:lnTo>
                <a:lnTo>
                  <a:pt x="784860" y="82295"/>
                </a:lnTo>
                <a:lnTo>
                  <a:pt x="887730" y="48005"/>
                </a:lnTo>
                <a:lnTo>
                  <a:pt x="1008126" y="12953"/>
                </a:lnTo>
                <a:lnTo>
                  <a:pt x="1077467" y="0"/>
                </a:lnTo>
                <a:close/>
              </a:path>
              <a:path w="2355215" h="979170">
                <a:moveTo>
                  <a:pt x="2354838" y="979170"/>
                </a:moveTo>
                <a:lnTo>
                  <a:pt x="2301988" y="968704"/>
                </a:lnTo>
                <a:lnTo>
                  <a:pt x="2250671" y="958648"/>
                </a:lnTo>
                <a:lnTo>
                  <a:pt x="2147719" y="938546"/>
                </a:lnTo>
                <a:lnTo>
                  <a:pt x="2096163" y="928401"/>
                </a:lnTo>
                <a:lnTo>
                  <a:pt x="2044605" y="918125"/>
                </a:lnTo>
                <a:lnTo>
                  <a:pt x="1993084" y="907670"/>
                </a:lnTo>
                <a:lnTo>
                  <a:pt x="1941641" y="896984"/>
                </a:lnTo>
                <a:lnTo>
                  <a:pt x="1890313" y="886019"/>
                </a:lnTo>
                <a:lnTo>
                  <a:pt x="1839139" y="874724"/>
                </a:lnTo>
                <a:lnTo>
                  <a:pt x="1788160" y="863049"/>
                </a:lnTo>
                <a:lnTo>
                  <a:pt x="1737413" y="850944"/>
                </a:lnTo>
                <a:lnTo>
                  <a:pt x="1686939" y="838360"/>
                </a:lnTo>
                <a:lnTo>
                  <a:pt x="1636776" y="825245"/>
                </a:lnTo>
                <a:lnTo>
                  <a:pt x="1292352" y="738377"/>
                </a:lnTo>
                <a:lnTo>
                  <a:pt x="1129284" y="687323"/>
                </a:lnTo>
                <a:lnTo>
                  <a:pt x="982980" y="634745"/>
                </a:lnTo>
                <a:lnTo>
                  <a:pt x="845058" y="582929"/>
                </a:lnTo>
                <a:lnTo>
                  <a:pt x="723900" y="521969"/>
                </a:lnTo>
                <a:lnTo>
                  <a:pt x="630174" y="471677"/>
                </a:lnTo>
                <a:lnTo>
                  <a:pt x="560832" y="409955"/>
                </a:lnTo>
                <a:lnTo>
                  <a:pt x="543306" y="376427"/>
                </a:lnTo>
                <a:lnTo>
                  <a:pt x="525780" y="348995"/>
                </a:lnTo>
                <a:lnTo>
                  <a:pt x="518159" y="316229"/>
                </a:lnTo>
                <a:lnTo>
                  <a:pt x="518159" y="706320"/>
                </a:lnTo>
                <a:lnTo>
                  <a:pt x="621030" y="738377"/>
                </a:lnTo>
                <a:lnTo>
                  <a:pt x="794004" y="790955"/>
                </a:lnTo>
                <a:lnTo>
                  <a:pt x="975360" y="833627"/>
                </a:lnTo>
                <a:lnTo>
                  <a:pt x="1155954" y="876299"/>
                </a:lnTo>
                <a:lnTo>
                  <a:pt x="1337310" y="928877"/>
                </a:lnTo>
                <a:lnTo>
                  <a:pt x="1500378" y="971549"/>
                </a:lnTo>
                <a:lnTo>
                  <a:pt x="1521581" y="979170"/>
                </a:lnTo>
                <a:lnTo>
                  <a:pt x="2354838" y="97917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12032" y="3859305"/>
            <a:ext cx="1312967" cy="5446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10002" y="3859305"/>
            <a:ext cx="990356" cy="5755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89727" y="3282640"/>
            <a:ext cx="171565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 marR="4559"/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active</a:t>
            </a:r>
            <a:r>
              <a:rPr sz="2500" b="1" spc="-8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girls  &amp;</a:t>
            </a:r>
            <a:r>
              <a:rPr sz="2500" b="1" spc="-9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4" dirty="0">
                <a:solidFill>
                  <a:srgbClr val="FFFFFF"/>
                </a:solidFill>
                <a:latin typeface="Arial"/>
                <a:cs typeface="Arial"/>
              </a:rPr>
              <a:t>women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83764" y="3597312"/>
            <a:ext cx="109970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 marR="4559" indent="204005"/>
            <a:r>
              <a:rPr sz="1400" b="1" spc="-4" dirty="0">
                <a:solidFill>
                  <a:srgbClr val="FFFFFF"/>
                </a:solidFill>
                <a:latin typeface="Arial"/>
                <a:cs typeface="Arial"/>
              </a:rPr>
              <a:t>Optimal  Bone</a:t>
            </a:r>
            <a:r>
              <a:rPr sz="1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4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377046" y="3859305"/>
            <a:ext cx="800676" cy="402291"/>
          </a:xfrm>
          <a:custGeom>
            <a:avLst/>
            <a:gdLst/>
            <a:ahLst/>
            <a:cxnLst/>
            <a:rect l="l" t="t" r="r" b="b"/>
            <a:pathLst>
              <a:path w="880745" h="455929">
                <a:moveTo>
                  <a:pt x="64876" y="414551"/>
                </a:moveTo>
                <a:lnTo>
                  <a:pt x="50291" y="386334"/>
                </a:lnTo>
                <a:lnTo>
                  <a:pt x="0" y="455676"/>
                </a:lnTo>
                <a:lnTo>
                  <a:pt x="53339" y="454723"/>
                </a:lnTo>
                <a:lnTo>
                  <a:pt x="53339" y="420624"/>
                </a:lnTo>
                <a:lnTo>
                  <a:pt x="64876" y="414551"/>
                </a:lnTo>
                <a:close/>
              </a:path>
              <a:path w="880745" h="455929">
                <a:moveTo>
                  <a:pt x="70824" y="426059"/>
                </a:moveTo>
                <a:lnTo>
                  <a:pt x="64876" y="414551"/>
                </a:lnTo>
                <a:lnTo>
                  <a:pt x="53339" y="420624"/>
                </a:lnTo>
                <a:lnTo>
                  <a:pt x="59436" y="432054"/>
                </a:lnTo>
                <a:lnTo>
                  <a:pt x="70824" y="426059"/>
                </a:lnTo>
                <a:close/>
              </a:path>
              <a:path w="880745" h="455929">
                <a:moveTo>
                  <a:pt x="85343" y="454152"/>
                </a:moveTo>
                <a:lnTo>
                  <a:pt x="70824" y="426059"/>
                </a:lnTo>
                <a:lnTo>
                  <a:pt x="59436" y="432054"/>
                </a:lnTo>
                <a:lnTo>
                  <a:pt x="53339" y="420624"/>
                </a:lnTo>
                <a:lnTo>
                  <a:pt x="53339" y="454723"/>
                </a:lnTo>
                <a:lnTo>
                  <a:pt x="85343" y="454152"/>
                </a:lnTo>
                <a:close/>
              </a:path>
              <a:path w="880745" h="455929">
                <a:moveTo>
                  <a:pt x="880231" y="0"/>
                </a:moveTo>
                <a:lnTo>
                  <a:pt x="852421" y="0"/>
                </a:lnTo>
                <a:lnTo>
                  <a:pt x="64876" y="414551"/>
                </a:lnTo>
                <a:lnTo>
                  <a:pt x="70824" y="426059"/>
                </a:lnTo>
                <a:lnTo>
                  <a:pt x="8802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30351" y="3859305"/>
            <a:ext cx="1717964" cy="863973"/>
          </a:xfrm>
          <a:custGeom>
            <a:avLst/>
            <a:gdLst/>
            <a:ahLst/>
            <a:cxnLst/>
            <a:rect l="l" t="t" r="r" b="b"/>
            <a:pathLst>
              <a:path w="1889759" h="979170">
                <a:moveTo>
                  <a:pt x="1889359" y="0"/>
                </a:moveTo>
                <a:lnTo>
                  <a:pt x="1861533" y="0"/>
                </a:lnTo>
                <a:lnTo>
                  <a:pt x="0" y="979170"/>
                </a:lnTo>
                <a:lnTo>
                  <a:pt x="27825" y="979170"/>
                </a:lnTo>
                <a:lnTo>
                  <a:pt x="1889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23673" y="3859305"/>
            <a:ext cx="1717964" cy="863973"/>
          </a:xfrm>
          <a:custGeom>
            <a:avLst/>
            <a:gdLst/>
            <a:ahLst/>
            <a:cxnLst/>
            <a:rect l="l" t="t" r="r" b="b"/>
            <a:pathLst>
              <a:path w="1889759" h="979170">
                <a:moveTo>
                  <a:pt x="1889359" y="0"/>
                </a:moveTo>
                <a:lnTo>
                  <a:pt x="1861533" y="0"/>
                </a:lnTo>
                <a:lnTo>
                  <a:pt x="0" y="979170"/>
                </a:lnTo>
                <a:lnTo>
                  <a:pt x="27825" y="979170"/>
                </a:lnTo>
                <a:lnTo>
                  <a:pt x="1889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67893" y="3887544"/>
            <a:ext cx="1817255" cy="732304"/>
          </a:xfrm>
          <a:custGeom>
            <a:avLst/>
            <a:gdLst/>
            <a:ahLst/>
            <a:cxnLst/>
            <a:rect l="l" t="t" r="r" b="b"/>
            <a:pathLst>
              <a:path w="1998979" h="829945">
                <a:moveTo>
                  <a:pt x="0" y="0"/>
                </a:moveTo>
                <a:lnTo>
                  <a:pt x="0" y="829818"/>
                </a:lnTo>
                <a:lnTo>
                  <a:pt x="1998725" y="829817"/>
                </a:lnTo>
                <a:lnTo>
                  <a:pt x="199872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81304" y="4517540"/>
            <a:ext cx="1556327" cy="206187"/>
          </a:xfrm>
          <a:custGeom>
            <a:avLst/>
            <a:gdLst/>
            <a:ahLst/>
            <a:cxnLst/>
            <a:rect l="l" t="t" r="r" b="b"/>
            <a:pathLst>
              <a:path w="1711959" h="233679">
                <a:moveTo>
                  <a:pt x="0" y="0"/>
                </a:moveTo>
                <a:lnTo>
                  <a:pt x="0" y="233172"/>
                </a:lnTo>
                <a:lnTo>
                  <a:pt x="1711452" y="233172"/>
                </a:lnTo>
                <a:lnTo>
                  <a:pt x="17114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38946" y="4263389"/>
            <a:ext cx="260350" cy="460001"/>
          </a:xfrm>
          <a:custGeom>
            <a:avLst/>
            <a:gdLst/>
            <a:ahLst/>
            <a:cxnLst/>
            <a:rect l="l" t="t" r="r" b="b"/>
            <a:pathLst>
              <a:path w="286385" h="521335">
                <a:moveTo>
                  <a:pt x="286050" y="521207"/>
                </a:moveTo>
                <a:lnTo>
                  <a:pt x="46482" y="0"/>
                </a:lnTo>
                <a:lnTo>
                  <a:pt x="0" y="21336"/>
                </a:lnTo>
                <a:lnTo>
                  <a:pt x="229761" y="521207"/>
                </a:lnTo>
                <a:lnTo>
                  <a:pt x="286050" y="5212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99987" y="4262717"/>
            <a:ext cx="280555" cy="460562"/>
          </a:xfrm>
          <a:custGeom>
            <a:avLst/>
            <a:gdLst/>
            <a:ahLst/>
            <a:cxnLst/>
            <a:rect l="l" t="t" r="r" b="b"/>
            <a:pathLst>
              <a:path w="308610" h="521970">
                <a:moveTo>
                  <a:pt x="308573" y="22860"/>
                </a:moveTo>
                <a:lnTo>
                  <a:pt x="263615" y="0"/>
                </a:lnTo>
                <a:lnTo>
                  <a:pt x="0" y="521970"/>
                </a:lnTo>
                <a:lnTo>
                  <a:pt x="56503" y="521970"/>
                </a:lnTo>
                <a:lnTo>
                  <a:pt x="308573" y="228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68217" y="4455010"/>
            <a:ext cx="1736436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2200" b="1" spc="-162" dirty="0">
                <a:solidFill>
                  <a:srgbClr val="FF3300"/>
                </a:solidFill>
                <a:latin typeface="Arial"/>
                <a:cs typeface="Arial"/>
              </a:rPr>
              <a:t>PA</a:t>
            </a:r>
            <a:r>
              <a:rPr sz="2200" b="1" spc="-4" dirty="0">
                <a:solidFill>
                  <a:srgbClr val="FF3300"/>
                </a:solidFill>
                <a:latin typeface="Arial"/>
                <a:cs typeface="Arial"/>
              </a:rPr>
              <a:t>THOLOGY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473728" y="3858633"/>
            <a:ext cx="2266373" cy="418540"/>
          </a:xfrm>
          <a:custGeom>
            <a:avLst/>
            <a:gdLst/>
            <a:ahLst/>
            <a:cxnLst/>
            <a:rect l="l" t="t" r="r" b="b"/>
            <a:pathLst>
              <a:path w="2493010" h="474345">
                <a:moveTo>
                  <a:pt x="0" y="0"/>
                </a:moveTo>
                <a:lnTo>
                  <a:pt x="0" y="473963"/>
                </a:lnTo>
                <a:lnTo>
                  <a:pt x="2492501" y="473963"/>
                </a:lnTo>
                <a:lnTo>
                  <a:pt x="249250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565400" y="3579158"/>
            <a:ext cx="2081068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 marR="4559" algn="ctr"/>
            <a:r>
              <a:rPr sz="1400" b="1" spc="-4" dirty="0">
                <a:solidFill>
                  <a:srgbClr val="FFFFFF"/>
                </a:solidFill>
                <a:latin typeface="Arial"/>
                <a:cs typeface="Arial"/>
              </a:rPr>
              <a:t>Low Energy</a:t>
            </a:r>
            <a:r>
              <a:rPr sz="1400" b="1" spc="-1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9" dirty="0">
                <a:solidFill>
                  <a:srgbClr val="FFFFFF"/>
                </a:solidFill>
                <a:latin typeface="Arial"/>
                <a:cs typeface="Arial"/>
              </a:rPr>
              <a:t>Availability 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with or </a:t>
            </a:r>
            <a:r>
              <a:rPr sz="1400" b="1" spc="-4" dirty="0">
                <a:solidFill>
                  <a:srgbClr val="FFFFFF"/>
                </a:solidFill>
                <a:latin typeface="Arial"/>
                <a:cs typeface="Arial"/>
              </a:rPr>
              <a:t>without an  Eating</a:t>
            </a:r>
            <a:r>
              <a:rPr sz="1400" b="1" spc="-8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4" dirty="0">
                <a:solidFill>
                  <a:srgbClr val="FFFFFF"/>
                </a:solidFill>
                <a:latin typeface="Arial"/>
                <a:cs typeface="Arial"/>
              </a:rPr>
              <a:t>Disorder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15637" y="4722607"/>
            <a:ext cx="8312727" cy="865094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07894" y="4723279"/>
            <a:ext cx="1962773" cy="8639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75557" y="4723279"/>
            <a:ext cx="876902" cy="55805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93893" y="5090384"/>
            <a:ext cx="1819231" cy="4968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15793" y="4723280"/>
            <a:ext cx="2105891" cy="863973"/>
          </a:xfrm>
          <a:custGeom>
            <a:avLst/>
            <a:gdLst/>
            <a:ahLst/>
            <a:cxnLst/>
            <a:rect l="l" t="t" r="r" b="b"/>
            <a:pathLst>
              <a:path w="2316479" h="979170">
                <a:moveTo>
                  <a:pt x="1798810" y="591252"/>
                </a:moveTo>
                <a:lnTo>
                  <a:pt x="1798810" y="364235"/>
                </a:lnTo>
                <a:lnTo>
                  <a:pt x="1790428" y="398525"/>
                </a:lnTo>
                <a:lnTo>
                  <a:pt x="1773664" y="433577"/>
                </a:lnTo>
                <a:lnTo>
                  <a:pt x="1738612" y="468629"/>
                </a:lnTo>
                <a:lnTo>
                  <a:pt x="1695178" y="502157"/>
                </a:lnTo>
                <a:lnTo>
                  <a:pt x="1643362" y="528827"/>
                </a:lnTo>
                <a:lnTo>
                  <a:pt x="1583164" y="562355"/>
                </a:lnTo>
                <a:lnTo>
                  <a:pt x="1514584" y="589025"/>
                </a:lnTo>
                <a:lnTo>
                  <a:pt x="1428478" y="614933"/>
                </a:lnTo>
                <a:lnTo>
                  <a:pt x="1333228" y="640079"/>
                </a:lnTo>
                <a:lnTo>
                  <a:pt x="1237978" y="666749"/>
                </a:lnTo>
                <a:lnTo>
                  <a:pt x="1127488" y="692657"/>
                </a:lnTo>
                <a:lnTo>
                  <a:pt x="885934" y="752855"/>
                </a:lnTo>
                <a:lnTo>
                  <a:pt x="609328" y="822959"/>
                </a:lnTo>
                <a:lnTo>
                  <a:pt x="308338" y="900683"/>
                </a:lnTo>
                <a:lnTo>
                  <a:pt x="0" y="979170"/>
                </a:lnTo>
                <a:lnTo>
                  <a:pt x="315019" y="979170"/>
                </a:lnTo>
                <a:lnTo>
                  <a:pt x="317482" y="978407"/>
                </a:lnTo>
                <a:lnTo>
                  <a:pt x="471406" y="933449"/>
                </a:lnTo>
                <a:lnTo>
                  <a:pt x="790684" y="855725"/>
                </a:lnTo>
                <a:lnTo>
                  <a:pt x="1117582" y="770381"/>
                </a:lnTo>
                <a:lnTo>
                  <a:pt x="1444480" y="684275"/>
                </a:lnTo>
                <a:lnTo>
                  <a:pt x="1592308" y="649985"/>
                </a:lnTo>
                <a:lnTo>
                  <a:pt x="1738612" y="606551"/>
                </a:lnTo>
                <a:lnTo>
                  <a:pt x="1798810" y="591252"/>
                </a:lnTo>
                <a:close/>
              </a:path>
              <a:path w="2316479" h="979170">
                <a:moveTo>
                  <a:pt x="2316208" y="416051"/>
                </a:moveTo>
                <a:lnTo>
                  <a:pt x="2316208" y="27431"/>
                </a:lnTo>
                <a:lnTo>
                  <a:pt x="2211814" y="9905"/>
                </a:lnTo>
                <a:lnTo>
                  <a:pt x="2162542" y="0"/>
                </a:lnTo>
                <a:lnTo>
                  <a:pt x="1329285" y="0"/>
                </a:lnTo>
                <a:lnTo>
                  <a:pt x="1454386" y="44957"/>
                </a:lnTo>
                <a:lnTo>
                  <a:pt x="1592308" y="105155"/>
                </a:lnTo>
                <a:lnTo>
                  <a:pt x="1695178" y="165353"/>
                </a:lnTo>
                <a:lnTo>
                  <a:pt x="1730230" y="200405"/>
                </a:lnTo>
                <a:lnTo>
                  <a:pt x="1763758" y="243077"/>
                </a:lnTo>
                <a:lnTo>
                  <a:pt x="1790428" y="278129"/>
                </a:lnTo>
                <a:lnTo>
                  <a:pt x="1798810" y="320801"/>
                </a:lnTo>
                <a:lnTo>
                  <a:pt x="1798810" y="591252"/>
                </a:lnTo>
                <a:lnTo>
                  <a:pt x="1876534" y="571499"/>
                </a:lnTo>
                <a:lnTo>
                  <a:pt x="1996930" y="537209"/>
                </a:lnTo>
                <a:lnTo>
                  <a:pt x="2108182" y="502157"/>
                </a:lnTo>
                <a:lnTo>
                  <a:pt x="2195812" y="468629"/>
                </a:lnTo>
                <a:lnTo>
                  <a:pt x="2263630" y="441959"/>
                </a:lnTo>
                <a:lnTo>
                  <a:pt x="2316208" y="416051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98864" y="4723279"/>
            <a:ext cx="1656773" cy="839321"/>
          </a:xfrm>
          <a:custGeom>
            <a:avLst/>
            <a:gdLst/>
            <a:ahLst/>
            <a:cxnLst/>
            <a:rect l="l" t="t" r="r" b="b"/>
            <a:pathLst>
              <a:path w="1822450" h="951229">
                <a:moveTo>
                  <a:pt x="64695" y="909951"/>
                </a:moveTo>
                <a:lnTo>
                  <a:pt x="50291" y="882396"/>
                </a:lnTo>
                <a:lnTo>
                  <a:pt x="0" y="950976"/>
                </a:lnTo>
                <a:lnTo>
                  <a:pt x="53339" y="950023"/>
                </a:lnTo>
                <a:lnTo>
                  <a:pt x="53339" y="915924"/>
                </a:lnTo>
                <a:lnTo>
                  <a:pt x="64695" y="909951"/>
                </a:lnTo>
                <a:close/>
              </a:path>
              <a:path w="1822450" h="951229">
                <a:moveTo>
                  <a:pt x="70696" y="921431"/>
                </a:moveTo>
                <a:lnTo>
                  <a:pt x="64695" y="909951"/>
                </a:lnTo>
                <a:lnTo>
                  <a:pt x="53339" y="915924"/>
                </a:lnTo>
                <a:lnTo>
                  <a:pt x="59436" y="927354"/>
                </a:lnTo>
                <a:lnTo>
                  <a:pt x="70696" y="921431"/>
                </a:lnTo>
                <a:close/>
              </a:path>
              <a:path w="1822450" h="951229">
                <a:moveTo>
                  <a:pt x="85343" y="949452"/>
                </a:moveTo>
                <a:lnTo>
                  <a:pt x="70696" y="921431"/>
                </a:lnTo>
                <a:lnTo>
                  <a:pt x="59436" y="927354"/>
                </a:lnTo>
                <a:lnTo>
                  <a:pt x="53339" y="915924"/>
                </a:lnTo>
                <a:lnTo>
                  <a:pt x="53339" y="950023"/>
                </a:lnTo>
                <a:lnTo>
                  <a:pt x="85343" y="949452"/>
                </a:lnTo>
                <a:close/>
              </a:path>
              <a:path w="1822450" h="951229">
                <a:moveTo>
                  <a:pt x="1822460" y="0"/>
                </a:moveTo>
                <a:lnTo>
                  <a:pt x="1794634" y="0"/>
                </a:lnTo>
                <a:lnTo>
                  <a:pt x="64695" y="909951"/>
                </a:lnTo>
                <a:lnTo>
                  <a:pt x="70696" y="921431"/>
                </a:lnTo>
                <a:lnTo>
                  <a:pt x="18224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92186" y="4723279"/>
            <a:ext cx="1656773" cy="839321"/>
          </a:xfrm>
          <a:custGeom>
            <a:avLst/>
            <a:gdLst/>
            <a:ahLst/>
            <a:cxnLst/>
            <a:rect l="l" t="t" r="r" b="b"/>
            <a:pathLst>
              <a:path w="1822450" h="951229">
                <a:moveTo>
                  <a:pt x="64345" y="910135"/>
                </a:moveTo>
                <a:lnTo>
                  <a:pt x="49529" y="882396"/>
                </a:lnTo>
                <a:lnTo>
                  <a:pt x="0" y="950976"/>
                </a:lnTo>
                <a:lnTo>
                  <a:pt x="53339" y="950023"/>
                </a:lnTo>
                <a:lnTo>
                  <a:pt x="53339" y="915924"/>
                </a:lnTo>
                <a:lnTo>
                  <a:pt x="64345" y="910135"/>
                </a:lnTo>
                <a:close/>
              </a:path>
              <a:path w="1822450" h="951229">
                <a:moveTo>
                  <a:pt x="70448" y="921561"/>
                </a:moveTo>
                <a:lnTo>
                  <a:pt x="64345" y="910135"/>
                </a:lnTo>
                <a:lnTo>
                  <a:pt x="53339" y="915924"/>
                </a:lnTo>
                <a:lnTo>
                  <a:pt x="59436" y="927354"/>
                </a:lnTo>
                <a:lnTo>
                  <a:pt x="70448" y="921561"/>
                </a:lnTo>
                <a:close/>
              </a:path>
              <a:path w="1822450" h="951229">
                <a:moveTo>
                  <a:pt x="85343" y="949452"/>
                </a:moveTo>
                <a:lnTo>
                  <a:pt x="70448" y="921561"/>
                </a:lnTo>
                <a:lnTo>
                  <a:pt x="59436" y="927354"/>
                </a:lnTo>
                <a:lnTo>
                  <a:pt x="53339" y="915924"/>
                </a:lnTo>
                <a:lnTo>
                  <a:pt x="53339" y="950023"/>
                </a:lnTo>
                <a:lnTo>
                  <a:pt x="85343" y="949452"/>
                </a:lnTo>
                <a:close/>
              </a:path>
              <a:path w="1822450" h="951229">
                <a:moveTo>
                  <a:pt x="1822460" y="0"/>
                </a:moveTo>
                <a:lnTo>
                  <a:pt x="1794634" y="0"/>
                </a:lnTo>
                <a:lnTo>
                  <a:pt x="64345" y="910135"/>
                </a:lnTo>
                <a:lnTo>
                  <a:pt x="70448" y="921561"/>
                </a:lnTo>
                <a:lnTo>
                  <a:pt x="18224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81304" y="4722608"/>
            <a:ext cx="1556327" cy="310963"/>
          </a:xfrm>
          <a:custGeom>
            <a:avLst/>
            <a:gdLst/>
            <a:ahLst/>
            <a:cxnLst/>
            <a:rect l="l" t="t" r="r" b="b"/>
            <a:pathLst>
              <a:path w="1711959" h="352425">
                <a:moveTo>
                  <a:pt x="0" y="0"/>
                </a:moveTo>
                <a:lnTo>
                  <a:pt x="0" y="352043"/>
                </a:lnTo>
                <a:lnTo>
                  <a:pt x="1711452" y="352043"/>
                </a:lnTo>
                <a:lnTo>
                  <a:pt x="17114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727402" y="3619515"/>
            <a:ext cx="2314286" cy="13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327" marR="332222" indent="680400">
              <a:lnSpc>
                <a:spcPct val="120300"/>
              </a:lnSpc>
            </a:pPr>
            <a:r>
              <a:rPr sz="1400" b="1" spc="-4" dirty="0">
                <a:solidFill>
                  <a:srgbClr val="FFFFFF"/>
                </a:solidFill>
                <a:latin typeface="Arial"/>
                <a:cs typeface="Arial"/>
              </a:rPr>
              <a:t>Eumenorrhea  </a:t>
            </a:r>
            <a:r>
              <a:rPr sz="1400" b="1" spc="-4" dirty="0">
                <a:solidFill>
                  <a:srgbClr val="FFFF65"/>
                </a:solidFill>
                <a:latin typeface="Arial"/>
                <a:cs typeface="Arial"/>
              </a:rPr>
              <a:t>Subclinical</a:t>
            </a:r>
            <a:endParaRPr sz="1400" dirty="0">
              <a:latin typeface="Arial"/>
              <a:cs typeface="Arial"/>
            </a:endParaRPr>
          </a:p>
          <a:p>
            <a:pPr marL="15956" marR="1404678" indent="-5129"/>
            <a:r>
              <a:rPr sz="1400" b="1" spc="-4" dirty="0">
                <a:solidFill>
                  <a:srgbClr val="FFFF65"/>
                </a:solidFill>
                <a:latin typeface="Arial"/>
                <a:cs typeface="Arial"/>
              </a:rPr>
              <a:t>Menstrual  Disorders</a:t>
            </a:r>
            <a:endParaRPr sz="1400" dirty="0">
              <a:latin typeface="Arial"/>
              <a:cs typeface="Arial"/>
            </a:endParaRPr>
          </a:p>
          <a:p>
            <a:pPr marL="1077015">
              <a:lnSpc>
                <a:spcPts val="1605"/>
              </a:lnSpc>
            </a:pPr>
            <a:r>
              <a:rPr sz="1400" b="1" dirty="0">
                <a:solidFill>
                  <a:srgbClr val="FFFF65"/>
                </a:solidFill>
                <a:latin typeface="Arial"/>
                <a:cs typeface="Arial"/>
              </a:rPr>
              <a:t>Low</a:t>
            </a:r>
            <a:r>
              <a:rPr sz="1400" b="1" spc="-85" dirty="0">
                <a:solidFill>
                  <a:srgbClr val="FFFF65"/>
                </a:solidFill>
                <a:latin typeface="Arial"/>
                <a:cs typeface="Arial"/>
              </a:rPr>
              <a:t> </a:t>
            </a:r>
            <a:r>
              <a:rPr sz="1400" b="1" spc="-4" dirty="0">
                <a:solidFill>
                  <a:srgbClr val="FFFF65"/>
                </a:solidFill>
                <a:latin typeface="Arial"/>
                <a:cs typeface="Arial"/>
              </a:rPr>
              <a:t>Bone</a:t>
            </a:r>
            <a:endParaRPr sz="1400" dirty="0">
              <a:latin typeface="Arial"/>
              <a:cs typeface="Arial"/>
            </a:endParaRPr>
          </a:p>
          <a:p>
            <a:pPr marL="924294"/>
            <a:r>
              <a:rPr sz="1400" b="1" spc="-4" dirty="0">
                <a:solidFill>
                  <a:srgbClr val="FFFF65"/>
                </a:solidFill>
                <a:latin typeface="Arial"/>
                <a:cs typeface="Arial"/>
              </a:rPr>
              <a:t>Mineral</a:t>
            </a:r>
            <a:r>
              <a:rPr sz="1400" b="1" spc="-67" dirty="0">
                <a:solidFill>
                  <a:srgbClr val="FFFF65"/>
                </a:solidFill>
                <a:latin typeface="Arial"/>
                <a:cs typeface="Arial"/>
              </a:rPr>
              <a:t> </a:t>
            </a:r>
            <a:r>
              <a:rPr sz="1400" b="1" spc="-4" dirty="0">
                <a:solidFill>
                  <a:srgbClr val="FFFF65"/>
                </a:solidFill>
                <a:latin typeface="Arial"/>
                <a:cs typeface="Arial"/>
              </a:rPr>
              <a:t>Density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547819" y="4723280"/>
            <a:ext cx="433531" cy="850526"/>
          </a:xfrm>
          <a:custGeom>
            <a:avLst/>
            <a:gdLst/>
            <a:ahLst/>
            <a:cxnLst/>
            <a:rect l="l" t="t" r="r" b="b"/>
            <a:pathLst>
              <a:path w="476885" h="963929">
                <a:moveTo>
                  <a:pt x="430884" y="814973"/>
                </a:moveTo>
                <a:lnTo>
                  <a:pt x="56288" y="0"/>
                </a:lnTo>
                <a:lnTo>
                  <a:pt x="0" y="0"/>
                </a:lnTo>
                <a:lnTo>
                  <a:pt x="384394" y="836291"/>
                </a:lnTo>
                <a:lnTo>
                  <a:pt x="430884" y="814973"/>
                </a:lnTo>
                <a:close/>
              </a:path>
              <a:path w="476885" h="963929">
                <a:moveTo>
                  <a:pt x="441560" y="940019"/>
                </a:moveTo>
                <a:lnTo>
                  <a:pt x="441560" y="838200"/>
                </a:lnTo>
                <a:lnTo>
                  <a:pt x="395078" y="859536"/>
                </a:lnTo>
                <a:lnTo>
                  <a:pt x="384394" y="836291"/>
                </a:lnTo>
                <a:lnTo>
                  <a:pt x="338690" y="857250"/>
                </a:lnTo>
                <a:lnTo>
                  <a:pt x="441560" y="940019"/>
                </a:lnTo>
                <a:close/>
              </a:path>
              <a:path w="476885" h="963929">
                <a:moveTo>
                  <a:pt x="441560" y="838200"/>
                </a:moveTo>
                <a:lnTo>
                  <a:pt x="430884" y="814973"/>
                </a:lnTo>
                <a:lnTo>
                  <a:pt x="384394" y="836291"/>
                </a:lnTo>
                <a:lnTo>
                  <a:pt x="395078" y="859536"/>
                </a:lnTo>
                <a:lnTo>
                  <a:pt x="441560" y="838200"/>
                </a:lnTo>
                <a:close/>
              </a:path>
              <a:path w="476885" h="963929">
                <a:moveTo>
                  <a:pt x="476612" y="794004"/>
                </a:moveTo>
                <a:lnTo>
                  <a:pt x="430884" y="814973"/>
                </a:lnTo>
                <a:lnTo>
                  <a:pt x="441560" y="838200"/>
                </a:lnTo>
                <a:lnTo>
                  <a:pt x="441560" y="940019"/>
                </a:lnTo>
                <a:lnTo>
                  <a:pt x="471278" y="963930"/>
                </a:lnTo>
                <a:lnTo>
                  <a:pt x="476612" y="7940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82933" y="5506570"/>
            <a:ext cx="1293668" cy="80682"/>
          </a:xfrm>
          <a:custGeom>
            <a:avLst/>
            <a:gdLst/>
            <a:ahLst/>
            <a:cxnLst/>
            <a:rect l="l" t="t" r="r" b="b"/>
            <a:pathLst>
              <a:path w="1423035" h="91439">
                <a:moveTo>
                  <a:pt x="1295400" y="91440"/>
                </a:moveTo>
                <a:lnTo>
                  <a:pt x="1295400" y="51054"/>
                </a:lnTo>
                <a:lnTo>
                  <a:pt x="0" y="51054"/>
                </a:lnTo>
                <a:lnTo>
                  <a:pt x="0" y="91440"/>
                </a:lnTo>
                <a:lnTo>
                  <a:pt x="1295400" y="91440"/>
                </a:lnTo>
                <a:close/>
              </a:path>
              <a:path w="1423035" h="91439">
                <a:moveTo>
                  <a:pt x="1422654" y="76200"/>
                </a:moveTo>
                <a:lnTo>
                  <a:pt x="1270254" y="0"/>
                </a:lnTo>
                <a:lnTo>
                  <a:pt x="1270254" y="51054"/>
                </a:lnTo>
                <a:lnTo>
                  <a:pt x="1295400" y="51054"/>
                </a:lnTo>
                <a:lnTo>
                  <a:pt x="1295400" y="91440"/>
                </a:lnTo>
                <a:lnTo>
                  <a:pt x="1392173" y="91440"/>
                </a:lnTo>
                <a:lnTo>
                  <a:pt x="1422654" y="76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82933" y="4723280"/>
            <a:ext cx="468745" cy="850526"/>
          </a:xfrm>
          <a:custGeom>
            <a:avLst/>
            <a:gdLst/>
            <a:ahLst/>
            <a:cxnLst/>
            <a:rect l="l" t="t" r="r" b="b"/>
            <a:pathLst>
              <a:path w="515620" h="963929">
                <a:moveTo>
                  <a:pt x="46419" y="816453"/>
                </a:moveTo>
                <a:lnTo>
                  <a:pt x="761" y="793241"/>
                </a:lnTo>
                <a:lnTo>
                  <a:pt x="0" y="963929"/>
                </a:lnTo>
                <a:lnTo>
                  <a:pt x="35051" y="938030"/>
                </a:lnTo>
                <a:lnTo>
                  <a:pt x="35051" y="838961"/>
                </a:lnTo>
                <a:lnTo>
                  <a:pt x="46419" y="816453"/>
                </a:lnTo>
                <a:close/>
              </a:path>
              <a:path w="515620" h="963929">
                <a:moveTo>
                  <a:pt x="91379" y="839310"/>
                </a:moveTo>
                <a:lnTo>
                  <a:pt x="46419" y="816453"/>
                </a:lnTo>
                <a:lnTo>
                  <a:pt x="35051" y="838961"/>
                </a:lnTo>
                <a:lnTo>
                  <a:pt x="80009" y="861821"/>
                </a:lnTo>
                <a:lnTo>
                  <a:pt x="91379" y="839310"/>
                </a:lnTo>
                <a:close/>
              </a:path>
              <a:path w="515620" h="963929">
                <a:moveTo>
                  <a:pt x="137159" y="862583"/>
                </a:moveTo>
                <a:lnTo>
                  <a:pt x="91379" y="839310"/>
                </a:lnTo>
                <a:lnTo>
                  <a:pt x="80009" y="861821"/>
                </a:lnTo>
                <a:lnTo>
                  <a:pt x="35051" y="838961"/>
                </a:lnTo>
                <a:lnTo>
                  <a:pt x="35051" y="938030"/>
                </a:lnTo>
                <a:lnTo>
                  <a:pt x="137159" y="862583"/>
                </a:lnTo>
                <a:close/>
              </a:path>
              <a:path w="515620" h="963929">
                <a:moveTo>
                  <a:pt x="515263" y="0"/>
                </a:moveTo>
                <a:lnTo>
                  <a:pt x="458760" y="0"/>
                </a:lnTo>
                <a:lnTo>
                  <a:pt x="46419" y="816453"/>
                </a:lnTo>
                <a:lnTo>
                  <a:pt x="91379" y="839310"/>
                </a:lnTo>
                <a:lnTo>
                  <a:pt x="51526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5637" y="5586581"/>
            <a:ext cx="8312727" cy="868456"/>
          </a:xfrm>
          <a:custGeom>
            <a:avLst/>
            <a:gdLst/>
            <a:ahLst/>
            <a:cxnLst/>
            <a:rect l="l" t="t" r="r" b="b"/>
            <a:pathLst>
              <a:path w="9144000" h="984250">
                <a:moveTo>
                  <a:pt x="0" y="0"/>
                </a:moveTo>
                <a:lnTo>
                  <a:pt x="0" y="983742"/>
                </a:lnTo>
                <a:lnTo>
                  <a:pt x="9144000" y="98374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09455" y="5587253"/>
            <a:ext cx="2845758" cy="8606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01094" y="5587253"/>
            <a:ext cx="2905852" cy="8606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381500" y="5587253"/>
            <a:ext cx="2520950" cy="860612"/>
          </a:xfrm>
          <a:custGeom>
            <a:avLst/>
            <a:gdLst/>
            <a:ahLst/>
            <a:cxnLst/>
            <a:rect l="l" t="t" r="r" b="b"/>
            <a:pathLst>
              <a:path w="2773045" h="975359">
                <a:moveTo>
                  <a:pt x="2772740" y="0"/>
                </a:moveTo>
                <a:lnTo>
                  <a:pt x="2457721" y="0"/>
                </a:lnTo>
                <a:lnTo>
                  <a:pt x="2430780" y="6857"/>
                </a:lnTo>
                <a:lnTo>
                  <a:pt x="2076450" y="110489"/>
                </a:lnTo>
                <a:lnTo>
                  <a:pt x="1697736" y="232409"/>
                </a:lnTo>
                <a:lnTo>
                  <a:pt x="1302258" y="378713"/>
                </a:lnTo>
                <a:lnTo>
                  <a:pt x="880110" y="551687"/>
                </a:lnTo>
                <a:lnTo>
                  <a:pt x="448056" y="749807"/>
                </a:lnTo>
                <a:lnTo>
                  <a:pt x="0" y="975359"/>
                </a:lnTo>
                <a:lnTo>
                  <a:pt x="241553" y="975359"/>
                </a:lnTo>
                <a:lnTo>
                  <a:pt x="387857" y="957833"/>
                </a:lnTo>
                <a:lnTo>
                  <a:pt x="613409" y="827531"/>
                </a:lnTo>
                <a:lnTo>
                  <a:pt x="852678" y="697229"/>
                </a:lnTo>
                <a:lnTo>
                  <a:pt x="1111758" y="576833"/>
                </a:lnTo>
                <a:lnTo>
                  <a:pt x="1395984" y="464057"/>
                </a:lnTo>
                <a:lnTo>
                  <a:pt x="1689354" y="352805"/>
                </a:lnTo>
                <a:lnTo>
                  <a:pt x="1998726" y="240029"/>
                </a:lnTo>
                <a:lnTo>
                  <a:pt x="277274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545706" y="5450317"/>
            <a:ext cx="1234209" cy="65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27" marR="4559" algn="ctr"/>
            <a:r>
              <a:rPr sz="1400" b="1" spc="-4" dirty="0">
                <a:solidFill>
                  <a:srgbClr val="FFFFFF"/>
                </a:solidFill>
                <a:latin typeface="Arial"/>
                <a:cs typeface="Arial"/>
              </a:rPr>
              <a:t>Functional  Hypothalamic  Amenorrhea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616278" y="5934412"/>
            <a:ext cx="12145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400" b="1" spc="-4" dirty="0">
                <a:solidFill>
                  <a:srgbClr val="FFFFFF"/>
                </a:solidFill>
                <a:latin typeface="Arial"/>
                <a:cs typeface="Arial"/>
              </a:rPr>
              <a:t>Osteoporosis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682933" y="5587253"/>
            <a:ext cx="1265959" cy="53788"/>
          </a:xfrm>
          <a:custGeom>
            <a:avLst/>
            <a:gdLst/>
            <a:ahLst/>
            <a:cxnLst/>
            <a:rect l="l" t="t" r="r" b="b"/>
            <a:pathLst>
              <a:path w="1392554" h="60960">
                <a:moveTo>
                  <a:pt x="1392173" y="0"/>
                </a:moveTo>
                <a:lnTo>
                  <a:pt x="0" y="0"/>
                </a:lnTo>
                <a:lnTo>
                  <a:pt x="0" y="9905"/>
                </a:lnTo>
                <a:lnTo>
                  <a:pt x="1295400" y="9905"/>
                </a:lnTo>
                <a:lnTo>
                  <a:pt x="1295400" y="48386"/>
                </a:lnTo>
                <a:lnTo>
                  <a:pt x="1392173" y="0"/>
                </a:lnTo>
                <a:close/>
              </a:path>
              <a:path w="1392554" h="60960">
                <a:moveTo>
                  <a:pt x="1295400" y="48386"/>
                </a:moveTo>
                <a:lnTo>
                  <a:pt x="1295400" y="9905"/>
                </a:lnTo>
                <a:lnTo>
                  <a:pt x="1270254" y="9905"/>
                </a:lnTo>
                <a:lnTo>
                  <a:pt x="1270254" y="60959"/>
                </a:lnTo>
                <a:lnTo>
                  <a:pt x="1295400" y="483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Sindrom</a:t>
            </a:r>
            <a:r>
              <a:rPr lang="en-US" dirty="0"/>
              <a:t> </a:t>
            </a:r>
            <a:r>
              <a:rPr lang="en-US" dirty="0" err="1"/>
              <a:t>počinje</a:t>
            </a:r>
            <a:r>
              <a:rPr lang="en-US" dirty="0"/>
              <a:t> </a:t>
            </a:r>
            <a:r>
              <a:rPr lang="en-US" dirty="0" err="1">
                <a:solidFill>
                  <a:srgbClr val="00B0F0"/>
                </a:solidFill>
              </a:rPr>
              <a:t>poremećajem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ishrane</a:t>
            </a:r>
            <a:r>
              <a:rPr lang="en-US" dirty="0"/>
              <a:t>,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niskim</a:t>
            </a:r>
            <a:r>
              <a:rPr lang="en-US" dirty="0"/>
              <a:t> </a:t>
            </a:r>
            <a:r>
              <a:rPr lang="en-US" dirty="0" err="1"/>
              <a:t>energetskim</a:t>
            </a:r>
            <a:r>
              <a:rPr lang="en-US" dirty="0"/>
              <a:t> </a:t>
            </a:r>
            <a:r>
              <a:rPr lang="en-US" dirty="0" err="1"/>
              <a:t>unosom</a:t>
            </a:r>
            <a:r>
              <a:rPr lang="en-US" dirty="0"/>
              <a:t> (</a:t>
            </a:r>
            <a:r>
              <a:rPr lang="en-US" dirty="0" err="1"/>
              <a:t>ponekad</a:t>
            </a:r>
            <a:r>
              <a:rPr lang="en-US" dirty="0"/>
              <a:t> u </a:t>
            </a:r>
            <a:r>
              <a:rPr lang="en-US" dirty="0" err="1"/>
              <a:t>kombinaciji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prevelikim</a:t>
            </a:r>
            <a:r>
              <a:rPr lang="en-US" dirty="0"/>
              <a:t> </a:t>
            </a:r>
            <a:r>
              <a:rPr lang="en-US" dirty="0" err="1"/>
              <a:t>energetskim</a:t>
            </a:r>
            <a:r>
              <a:rPr lang="en-US" dirty="0"/>
              <a:t> </a:t>
            </a:r>
            <a:r>
              <a:rPr lang="en-US" dirty="0" err="1"/>
              <a:t>rashodom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trenažnog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takmičarskog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)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gubitak</a:t>
            </a:r>
            <a:r>
              <a:rPr lang="en-US" dirty="0"/>
              <a:t> </a:t>
            </a:r>
            <a:r>
              <a:rPr lang="en-US" dirty="0" err="1"/>
              <a:t>telesne</a:t>
            </a:r>
            <a:r>
              <a:rPr lang="en-US" dirty="0"/>
              <a:t> </a:t>
            </a:r>
            <a:r>
              <a:rPr lang="en-US" dirty="0" err="1"/>
              <a:t>masti</a:t>
            </a:r>
            <a:r>
              <a:rPr lang="en-US" dirty="0"/>
              <a:t>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err="1">
                <a:solidFill>
                  <a:srgbClr val="00B0F0"/>
                </a:solidFill>
              </a:rPr>
              <a:t>Poremećaji</a:t>
            </a:r>
            <a:r>
              <a:rPr lang="en-US" u="sng" dirty="0">
                <a:solidFill>
                  <a:srgbClr val="00B0F0"/>
                </a:solidFill>
              </a:rPr>
              <a:t> </a:t>
            </a:r>
            <a:r>
              <a:rPr lang="en-US" u="sng" dirty="0" err="1">
                <a:solidFill>
                  <a:srgbClr val="00B0F0"/>
                </a:solidFill>
              </a:rPr>
              <a:t>ishrane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čitav</a:t>
            </a:r>
            <a:r>
              <a:rPr lang="en-US" dirty="0"/>
              <a:t> </a:t>
            </a:r>
            <a:r>
              <a:rPr lang="en-US" dirty="0" err="1"/>
              <a:t>spektar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podrazumevaju</a:t>
            </a:r>
            <a:r>
              <a:rPr lang="en-US" dirty="0"/>
              <a:t> </a:t>
            </a:r>
            <a:r>
              <a:rPr lang="en-US" dirty="0" err="1"/>
              <a:t>izmenjen</a:t>
            </a:r>
            <a:r>
              <a:rPr lang="en-US" dirty="0"/>
              <a:t> </a:t>
            </a:r>
            <a:r>
              <a:rPr lang="en-US" dirty="0" err="1"/>
              <a:t>obrazac</a:t>
            </a:r>
            <a:r>
              <a:rPr lang="en-US" dirty="0"/>
              <a:t> </a:t>
            </a:r>
            <a:r>
              <a:rPr lang="en-US" dirty="0" err="1"/>
              <a:t>unosa</a:t>
            </a:r>
            <a:r>
              <a:rPr lang="en-US" dirty="0"/>
              <a:t> </a:t>
            </a:r>
            <a:r>
              <a:rPr lang="en-US" dirty="0" err="1"/>
              <a:t>hrane</a:t>
            </a:r>
            <a:r>
              <a:rPr lang="en-US" dirty="0"/>
              <a:t> pre </a:t>
            </a:r>
            <a:r>
              <a:rPr lang="en-US" dirty="0" err="1"/>
              <a:t>svega</a:t>
            </a:r>
            <a:r>
              <a:rPr lang="en-US" dirty="0"/>
              <a:t> u </a:t>
            </a:r>
            <a:r>
              <a:rPr lang="en-US" dirty="0" err="1"/>
              <a:t>cilju</a:t>
            </a:r>
            <a:r>
              <a:rPr lang="en-US" dirty="0"/>
              <a:t> </a:t>
            </a:r>
            <a:r>
              <a:rPr lang="en-US" dirty="0" err="1"/>
              <a:t>smanjenja</a:t>
            </a:r>
            <a:r>
              <a:rPr lang="en-US" dirty="0"/>
              <a:t> </a:t>
            </a:r>
            <a:r>
              <a:rPr lang="en-US" dirty="0" err="1"/>
              <a:t>mase</a:t>
            </a:r>
            <a:r>
              <a:rPr lang="en-US" dirty="0"/>
              <a:t> </a:t>
            </a:r>
            <a:r>
              <a:rPr lang="en-US" dirty="0" err="1"/>
              <a:t>tela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 smtClean="0"/>
              <a:t>mršavljenja</a:t>
            </a:r>
            <a:endParaRPr lang="x-none" dirty="0" smtClean="0"/>
          </a:p>
          <a:p>
            <a:pPr algn="just"/>
            <a:r>
              <a:rPr lang="en-US" dirty="0" err="1" smtClean="0"/>
              <a:t>svrstavaju</a:t>
            </a:r>
            <a:r>
              <a:rPr lang="en-US" dirty="0" smtClean="0"/>
              <a:t> </a:t>
            </a:r>
            <a:r>
              <a:rPr lang="en-US" dirty="0"/>
              <a:t>se u </a:t>
            </a:r>
            <a:r>
              <a:rPr lang="en-US" dirty="0" err="1"/>
              <a:t>grupu</a:t>
            </a:r>
            <a:r>
              <a:rPr lang="en-US" dirty="0"/>
              <a:t> </a:t>
            </a:r>
            <a:r>
              <a:rPr lang="en-US" i="1" dirty="0" err="1"/>
              <a:t>poremećaja</a:t>
            </a:r>
            <a:r>
              <a:rPr lang="en-US" i="1" dirty="0"/>
              <a:t> </a:t>
            </a:r>
            <a:r>
              <a:rPr lang="en-US" i="1" dirty="0" err="1" smtClean="0"/>
              <a:t>nagona</a:t>
            </a:r>
            <a:endParaRPr lang="x-none" i="1" dirty="0" smtClean="0"/>
          </a:p>
          <a:p>
            <a:pPr algn="just"/>
            <a:r>
              <a:rPr lang="en-US" dirty="0" smtClean="0"/>
              <a:t> </a:t>
            </a:r>
            <a:r>
              <a:rPr lang="en-US" dirty="0" err="1"/>
              <a:t>javlja</a:t>
            </a:r>
            <a:r>
              <a:rPr lang="en-US" dirty="0"/>
              <a:t> </a:t>
            </a:r>
            <a:r>
              <a:rPr lang="en-US" dirty="0" err="1"/>
              <a:t>pretežno</a:t>
            </a:r>
            <a:r>
              <a:rPr lang="en-US" dirty="0"/>
              <a:t> u </a:t>
            </a:r>
            <a:r>
              <a:rPr lang="en-US" dirty="0" err="1"/>
              <a:t>adolescentnoj</a:t>
            </a:r>
            <a:r>
              <a:rPr lang="en-US" dirty="0"/>
              <a:t> </a:t>
            </a:r>
            <a:r>
              <a:rPr lang="en-US" dirty="0" err="1"/>
              <a:t>životnoj</a:t>
            </a:r>
            <a:r>
              <a:rPr lang="en-US" dirty="0"/>
              <a:t> </a:t>
            </a:r>
            <a:r>
              <a:rPr lang="en-US" dirty="0" err="1"/>
              <a:t>dobi</a:t>
            </a:r>
            <a:r>
              <a:rPr lang="en-US" dirty="0"/>
              <a:t>,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obolelih</a:t>
            </a:r>
            <a:r>
              <a:rPr lang="en-US" dirty="0"/>
              <a:t> </a:t>
            </a:r>
            <a:r>
              <a:rPr lang="en-US" dirty="0" err="1"/>
              <a:t>žena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muškarce</a:t>
            </a:r>
            <a:r>
              <a:rPr lang="en-US" dirty="0"/>
              <a:t> je 10:1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izbegavanje</a:t>
            </a:r>
            <a:r>
              <a:rPr lang="en-US" dirty="0"/>
              <a:t> </a:t>
            </a:r>
            <a:r>
              <a:rPr lang="en-US" dirty="0" err="1"/>
              <a:t>odredjenih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hrane</a:t>
            </a:r>
            <a:r>
              <a:rPr lang="en-US" dirty="0" smtClean="0"/>
              <a:t>,</a:t>
            </a:r>
            <a:endParaRPr lang="x-none" dirty="0" smtClean="0"/>
          </a:p>
          <a:p>
            <a:r>
              <a:rPr lang="en-US" dirty="0" err="1" smtClean="0"/>
              <a:t>preskakanje</a:t>
            </a:r>
            <a:r>
              <a:rPr lang="en-US" dirty="0" smtClean="0"/>
              <a:t> </a:t>
            </a:r>
            <a:r>
              <a:rPr lang="en-US" dirty="0" err="1"/>
              <a:t>pojedinih</a:t>
            </a:r>
            <a:r>
              <a:rPr lang="en-US" dirty="0"/>
              <a:t> </a:t>
            </a:r>
            <a:r>
              <a:rPr lang="en-US" dirty="0" err="1"/>
              <a:t>obroka</a:t>
            </a:r>
            <a:r>
              <a:rPr lang="en-US" dirty="0"/>
              <a:t>, </a:t>
            </a:r>
            <a:endParaRPr lang="x-none" dirty="0" smtClean="0"/>
          </a:p>
          <a:p>
            <a:r>
              <a:rPr lang="en-US" dirty="0" err="1" smtClean="0"/>
              <a:t>odbijanje</a:t>
            </a:r>
            <a:r>
              <a:rPr lang="en-US" dirty="0" smtClean="0"/>
              <a:t> </a:t>
            </a:r>
            <a:r>
              <a:rPr lang="en-US" dirty="0" err="1"/>
              <a:t>uzimanja</a:t>
            </a:r>
            <a:r>
              <a:rPr lang="en-US" dirty="0"/>
              <a:t> </a:t>
            </a:r>
            <a:r>
              <a:rPr lang="en-US" dirty="0" err="1"/>
              <a:t>hrane</a:t>
            </a:r>
            <a:r>
              <a:rPr lang="en-US" dirty="0"/>
              <a:t>, </a:t>
            </a:r>
            <a:endParaRPr lang="x-none" dirty="0" smtClean="0"/>
          </a:p>
          <a:p>
            <a:r>
              <a:rPr lang="en-US" dirty="0" err="1" smtClean="0"/>
              <a:t>povraćanje</a:t>
            </a:r>
            <a:r>
              <a:rPr lang="en-US" dirty="0" smtClean="0"/>
              <a:t>  </a:t>
            </a:r>
            <a:endParaRPr lang="x-none" dirty="0" smtClean="0"/>
          </a:p>
          <a:p>
            <a:r>
              <a:rPr lang="en-US" dirty="0" err="1" smtClean="0"/>
              <a:t>čak</a:t>
            </a:r>
            <a:r>
              <a:rPr lang="en-US" dirty="0" smtClean="0"/>
              <a:t> </a:t>
            </a:r>
            <a:r>
              <a:rPr lang="en-US" dirty="0" err="1" smtClean="0"/>
              <a:t>poremećaj</a:t>
            </a:r>
            <a:r>
              <a:rPr lang="x-none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ishrane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anoreksija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bulimija</a:t>
            </a:r>
            <a:r>
              <a:rPr lang="en-US" dirty="0"/>
              <a:t> (</a:t>
            </a:r>
            <a:r>
              <a:rPr lang="en-US" dirty="0" smtClean="0"/>
              <a:t>DSM-V</a:t>
            </a:r>
            <a:r>
              <a:rPr lang="en-US" dirty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Etiologija</a:t>
            </a:r>
            <a:r>
              <a:rPr lang="en-US" dirty="0" smtClean="0"/>
              <a:t> </a:t>
            </a:r>
            <a:r>
              <a:rPr lang="en-US" dirty="0" err="1" smtClean="0"/>
              <a:t>poremećaja</a:t>
            </a:r>
            <a:r>
              <a:rPr lang="en-US" dirty="0" smtClean="0"/>
              <a:t> je </a:t>
            </a:r>
            <a:r>
              <a:rPr lang="en-US" dirty="0" err="1" smtClean="0"/>
              <a:t>multifaktorska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socijaln</a:t>
            </a:r>
            <a:r>
              <a:rPr lang="x-none" dirty="0" smtClean="0"/>
              <a:t>i</a:t>
            </a:r>
          </a:p>
          <a:p>
            <a:r>
              <a:rPr lang="en-US" dirty="0" err="1" smtClean="0"/>
              <a:t>psihološk</a:t>
            </a:r>
            <a:r>
              <a:rPr lang="x-none" dirty="0" smtClean="0"/>
              <a:t>i</a:t>
            </a:r>
            <a:r>
              <a:rPr lang="en-US" dirty="0" smtClean="0"/>
              <a:t> </a:t>
            </a:r>
            <a:endParaRPr lang="x-none" dirty="0" smtClean="0"/>
          </a:p>
          <a:p>
            <a:r>
              <a:rPr lang="en-US" dirty="0" err="1" smtClean="0"/>
              <a:t>porodičn</a:t>
            </a:r>
            <a:r>
              <a:rPr lang="x-none" dirty="0" smtClean="0"/>
              <a:t>i</a:t>
            </a:r>
            <a:r>
              <a:rPr lang="en-US" dirty="0" smtClean="0"/>
              <a:t> </a:t>
            </a:r>
            <a:endParaRPr lang="x-none" dirty="0" smtClean="0"/>
          </a:p>
          <a:p>
            <a:r>
              <a:rPr lang="en-US" dirty="0" err="1" smtClean="0"/>
              <a:t>biološk</a:t>
            </a:r>
            <a:r>
              <a:rPr lang="x-none" dirty="0" smtClean="0"/>
              <a:t>i</a:t>
            </a:r>
            <a:r>
              <a:rPr lang="en-US" dirty="0" smtClean="0"/>
              <a:t> </a:t>
            </a:r>
            <a:endParaRPr lang="x-none" dirty="0" smtClean="0"/>
          </a:p>
          <a:p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/>
              <a:t>odgovor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proživljene</a:t>
            </a:r>
            <a:r>
              <a:rPr lang="en-US" dirty="0"/>
              <a:t> </a:t>
            </a:r>
            <a:r>
              <a:rPr lang="en-US" dirty="0" err="1"/>
              <a:t>traume</a:t>
            </a:r>
            <a:r>
              <a:rPr lang="en-US" dirty="0"/>
              <a:t>, </a:t>
            </a:r>
            <a:endParaRPr lang="x-none" dirty="0" smtClean="0"/>
          </a:p>
          <a:p>
            <a:r>
              <a:rPr lang="en-US" dirty="0" smtClean="0"/>
              <a:t>problem </a:t>
            </a:r>
            <a:r>
              <a:rPr lang="en-US" dirty="0" err="1"/>
              <a:t>identiteta</a:t>
            </a:r>
            <a:r>
              <a:rPr lang="en-US" dirty="0"/>
              <a:t>, </a:t>
            </a:r>
            <a:endParaRPr lang="x-none" dirty="0" smtClean="0"/>
          </a:p>
          <a:p>
            <a:r>
              <a:rPr lang="en-US" dirty="0" err="1" smtClean="0"/>
              <a:t>kompleks</a:t>
            </a:r>
            <a:r>
              <a:rPr lang="en-US" dirty="0" smtClean="0"/>
              <a:t> </a:t>
            </a:r>
            <a:r>
              <a:rPr lang="en-US" dirty="0" err="1"/>
              <a:t>niže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Posebnu</a:t>
            </a:r>
            <a:r>
              <a:rPr lang="en-US" dirty="0"/>
              <a:t> </a:t>
            </a:r>
            <a:r>
              <a:rPr lang="en-US" dirty="0" err="1"/>
              <a:t>predispoziciju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devojke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karakteriše</a:t>
            </a:r>
            <a:r>
              <a:rPr lang="en-US" dirty="0"/>
              <a:t> </a:t>
            </a:r>
            <a:endParaRPr lang="x-none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kompetitivnost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endParaRPr lang="x-none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kompulzivnost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endParaRPr lang="x-none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visoko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postavljeni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ciljevi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x-none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perfekcionizam</a:t>
            </a:r>
            <a:r>
              <a:rPr lang="en-US" dirty="0"/>
              <a:t>, </a:t>
            </a:r>
            <a:endParaRPr lang="x-none" dirty="0" smtClean="0"/>
          </a:p>
          <a:p>
            <a:pPr>
              <a:buNone/>
            </a:pPr>
            <a:r>
              <a:rPr lang="en-US" dirty="0" err="1" smtClean="0"/>
              <a:t>št</a:t>
            </a:r>
            <a:r>
              <a:rPr lang="x-none" dirty="0" smtClean="0"/>
              <a:t>o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, </a:t>
            </a:r>
            <a:r>
              <a:rPr lang="en-US" dirty="0" err="1"/>
              <a:t>poželjne</a:t>
            </a:r>
            <a:r>
              <a:rPr lang="en-US" dirty="0"/>
              <a:t> </a:t>
            </a:r>
            <a:r>
              <a:rPr lang="en-US" dirty="0" err="1"/>
              <a:t>osobine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bavljenje</a:t>
            </a:r>
            <a:r>
              <a:rPr lang="en-US" dirty="0"/>
              <a:t> </a:t>
            </a:r>
            <a:r>
              <a:rPr lang="en-US" dirty="0" err="1"/>
              <a:t>sportom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Anorexia nervosa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poremećaj</a:t>
            </a:r>
            <a:r>
              <a:rPr lang="en-US" dirty="0"/>
              <a:t> </a:t>
            </a:r>
            <a:r>
              <a:rPr lang="en-US" dirty="0" err="1"/>
              <a:t>ishrane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karakteriše</a:t>
            </a:r>
            <a:r>
              <a:rPr lang="en-US" dirty="0"/>
              <a:t> </a:t>
            </a:r>
            <a:r>
              <a:rPr lang="en-US" dirty="0" err="1"/>
              <a:t>namernim</a:t>
            </a:r>
            <a:r>
              <a:rPr lang="en-US" dirty="0"/>
              <a:t> </a:t>
            </a:r>
            <a:r>
              <a:rPr lang="en-US" dirty="0" err="1"/>
              <a:t>gubitkom</a:t>
            </a:r>
            <a:r>
              <a:rPr lang="en-US" dirty="0"/>
              <a:t> </a:t>
            </a:r>
            <a:r>
              <a:rPr lang="en-US" dirty="0" err="1"/>
              <a:t>mase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u="sng" dirty="0" err="1"/>
              <a:t>straha</a:t>
            </a:r>
            <a:r>
              <a:rPr lang="en-US" u="sng" dirty="0"/>
              <a:t> </a:t>
            </a:r>
            <a:r>
              <a:rPr lang="en-US" u="sng" dirty="0" err="1"/>
              <a:t>od</a:t>
            </a:r>
            <a:r>
              <a:rPr lang="en-US" u="sng" dirty="0"/>
              <a:t> </a:t>
            </a:r>
            <a:r>
              <a:rPr lang="en-US" u="sng" dirty="0" err="1"/>
              <a:t>gojaznosti</a:t>
            </a:r>
            <a:r>
              <a:rPr lang="en-US" u="sng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u="sng" dirty="0" err="1"/>
              <a:t>poremećajem</a:t>
            </a:r>
            <a:r>
              <a:rPr lang="en-US" u="sng" dirty="0"/>
              <a:t> u </a:t>
            </a:r>
            <a:r>
              <a:rPr lang="en-US" u="sng" dirty="0" err="1"/>
              <a:t>percepciji</a:t>
            </a:r>
            <a:r>
              <a:rPr lang="en-US" u="sng" dirty="0"/>
              <a:t> </a:t>
            </a:r>
            <a:r>
              <a:rPr lang="en-US" u="sng" dirty="0" err="1"/>
              <a:t>oblika</a:t>
            </a:r>
            <a:r>
              <a:rPr lang="en-US" u="sng" dirty="0"/>
              <a:t> </a:t>
            </a:r>
            <a:r>
              <a:rPr lang="en-US" u="sng" dirty="0" err="1"/>
              <a:t>i</a:t>
            </a:r>
            <a:r>
              <a:rPr lang="en-US" u="sng" dirty="0"/>
              <a:t> </a:t>
            </a:r>
            <a:r>
              <a:rPr lang="en-US" u="sng" dirty="0" err="1"/>
              <a:t>veličine</a:t>
            </a:r>
            <a:r>
              <a:rPr lang="en-US" u="sng" dirty="0"/>
              <a:t> </a:t>
            </a:r>
            <a:r>
              <a:rPr lang="en-US" u="sng" dirty="0" err="1"/>
              <a:t>sopstvenog</a:t>
            </a:r>
            <a:r>
              <a:rPr lang="en-US" u="sng" dirty="0"/>
              <a:t> </a:t>
            </a:r>
            <a:r>
              <a:rPr lang="en-US" u="sng" dirty="0" err="1"/>
              <a:t>tela</a:t>
            </a:r>
            <a:r>
              <a:rPr lang="en-US" u="sng" dirty="0"/>
              <a:t>. </a:t>
            </a:r>
            <a:endParaRPr lang="x-none" u="sng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24580" name="Picture 4" descr="Резултат слика за anoreksija sli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717032"/>
            <a:ext cx="2016224" cy="2912862"/>
          </a:xfrm>
          <a:prstGeom prst="rect">
            <a:avLst/>
          </a:prstGeom>
          <a:noFill/>
        </p:spPr>
      </p:pic>
      <p:pic>
        <p:nvPicPr>
          <p:cNvPr id="24584" name="Picture 8" descr="Резултат слика за anoreksija sli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8666" y="260647"/>
            <a:ext cx="2160242" cy="1440161"/>
          </a:xfrm>
          <a:prstGeom prst="rect">
            <a:avLst/>
          </a:prstGeom>
          <a:noFill/>
        </p:spPr>
      </p:pic>
      <p:pic>
        <p:nvPicPr>
          <p:cNvPr id="24586" name="Picture 10" descr="Резултат слика за anoreksija slik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0120" cy="1620180"/>
          </a:xfrm>
          <a:prstGeom prst="rect">
            <a:avLst/>
          </a:prstGeom>
          <a:noFill/>
        </p:spPr>
      </p:pic>
      <p:pic>
        <p:nvPicPr>
          <p:cNvPr id="24588" name="Picture 12" descr="Резултат слика за anoreksija slik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9040"/>
            <a:ext cx="3221991" cy="2572223"/>
          </a:xfrm>
          <a:prstGeom prst="rect">
            <a:avLst/>
          </a:prstGeom>
          <a:noFill/>
        </p:spPr>
      </p:pic>
      <p:pic>
        <p:nvPicPr>
          <p:cNvPr id="24590" name="Picture 14" descr="Резултат слика за anoreksija slik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933056"/>
            <a:ext cx="4126802" cy="2298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525963"/>
          </a:xfrm>
        </p:spPr>
        <p:txBody>
          <a:bodyPr>
            <a:normAutofit/>
          </a:bodyPr>
          <a:lstStyle/>
          <a:p>
            <a:pPr lvl="1" algn="just">
              <a:buNone/>
            </a:pPr>
            <a:r>
              <a:rPr lang="sr-Latn-RS" dirty="0" smtClean="0"/>
              <a:t>M</a:t>
            </a:r>
            <a:r>
              <a:rPr lang="en-US" dirty="0" err="1" smtClean="0"/>
              <a:t>oguće</a:t>
            </a:r>
            <a:r>
              <a:rPr lang="en-US" dirty="0" smtClean="0"/>
              <a:t> </a:t>
            </a:r>
            <a:r>
              <a:rPr lang="sr-Latn-RS" dirty="0" smtClean="0"/>
              <a:t>su brojne </a:t>
            </a:r>
            <a:r>
              <a:rPr lang="en-US" dirty="0" err="1" smtClean="0"/>
              <a:t>komplikacije</a:t>
            </a:r>
            <a:r>
              <a:rPr lang="sr-Latn-RS" dirty="0" smtClean="0"/>
              <a:t>: </a:t>
            </a:r>
            <a:r>
              <a:rPr lang="en-US" dirty="0" err="1" smtClean="0"/>
              <a:t>anemija</a:t>
            </a:r>
            <a:r>
              <a:rPr lang="en-US" dirty="0"/>
              <a:t>, </a:t>
            </a:r>
            <a:r>
              <a:rPr lang="en-US" dirty="0" err="1"/>
              <a:t>problemi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srcem</a:t>
            </a:r>
            <a:r>
              <a:rPr lang="en-US" dirty="0"/>
              <a:t>, </a:t>
            </a:r>
            <a:r>
              <a:rPr lang="en-US" dirty="0" err="1"/>
              <a:t>plućima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bubrezima</a:t>
            </a:r>
            <a:r>
              <a:rPr lang="en-US" dirty="0"/>
              <a:t>, </a:t>
            </a:r>
            <a:r>
              <a:rPr lang="en-US" dirty="0" err="1"/>
              <a:t>disbalans</a:t>
            </a:r>
            <a:r>
              <a:rPr lang="en-US" dirty="0"/>
              <a:t> </a:t>
            </a:r>
            <a:r>
              <a:rPr lang="en-US" dirty="0" err="1"/>
              <a:t>elektrolita</a:t>
            </a:r>
            <a:r>
              <a:rPr lang="en-US" dirty="0" smtClean="0"/>
              <a:t>,</a:t>
            </a:r>
            <a:r>
              <a:rPr lang="sr-Latn-RS" dirty="0" smtClean="0"/>
              <a:t> i</a:t>
            </a:r>
            <a:r>
              <a:rPr lang="en-US" dirty="0" smtClean="0"/>
              <a:t> u </a:t>
            </a:r>
            <a:r>
              <a:rPr lang="en-US" dirty="0" err="1"/>
              <a:t>najtežim</a:t>
            </a:r>
            <a:r>
              <a:rPr lang="en-US" dirty="0"/>
              <a:t> </a:t>
            </a:r>
            <a:r>
              <a:rPr lang="en-US" dirty="0" err="1" smtClean="0"/>
              <a:t>slučajevima</a:t>
            </a:r>
            <a:r>
              <a:rPr lang="sr-Latn-RS" dirty="0" smtClean="0"/>
              <a:t> smrt </a:t>
            </a:r>
            <a:r>
              <a:rPr lang="en-US" dirty="0" smtClean="0"/>
              <a:t>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pPr algn="just"/>
            <a:r>
              <a:rPr lang="en-US" dirty="0" err="1"/>
              <a:t>Ženski</a:t>
            </a:r>
            <a:r>
              <a:rPr lang="en-US" dirty="0"/>
              <a:t> </a:t>
            </a:r>
            <a:r>
              <a:rPr lang="en-US" dirty="0" err="1"/>
              <a:t>organizam</a:t>
            </a:r>
            <a:r>
              <a:rPr lang="en-US" dirty="0"/>
              <a:t> je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mnogo</a:t>
            </a:r>
            <a:r>
              <a:rPr lang="en-US" dirty="0"/>
              <a:t> </a:t>
            </a:r>
            <a:r>
              <a:rPr lang="en-US" dirty="0" err="1"/>
              <a:t>čemu</a:t>
            </a:r>
            <a:r>
              <a:rPr lang="en-US" dirty="0"/>
              <a:t> </a:t>
            </a:r>
            <a:r>
              <a:rPr lang="en-US" dirty="0" err="1"/>
              <a:t>specifičan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mu </a:t>
            </a:r>
            <a:r>
              <a:rPr lang="en-US" dirty="0" err="1"/>
              <a:t>posvetiti</a:t>
            </a:r>
            <a:r>
              <a:rPr lang="en-US" dirty="0"/>
              <a:t> </a:t>
            </a:r>
            <a:r>
              <a:rPr lang="en-US" dirty="0" err="1"/>
              <a:t>posebnu</a:t>
            </a:r>
            <a:r>
              <a:rPr lang="en-US" dirty="0"/>
              <a:t> </a:t>
            </a:r>
            <a:r>
              <a:rPr lang="en-US" dirty="0" err="1"/>
              <a:t>pažnju</a:t>
            </a:r>
            <a:r>
              <a:rPr lang="en-US" dirty="0"/>
              <a:t> u </a:t>
            </a:r>
            <a:r>
              <a:rPr lang="en-US" dirty="0" err="1"/>
              <a:t>sportskom</a:t>
            </a:r>
            <a:r>
              <a:rPr lang="en-US" dirty="0"/>
              <a:t> </a:t>
            </a:r>
            <a:r>
              <a:rPr lang="en-US" dirty="0" err="1"/>
              <a:t>treningu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takmičenju</a:t>
            </a:r>
            <a:r>
              <a:rPr lang="en-US" dirty="0"/>
              <a:t> </a:t>
            </a:r>
            <a:endParaRPr lang="x-none" dirty="0" smtClean="0"/>
          </a:p>
          <a:p>
            <a:pPr algn="just"/>
            <a:r>
              <a:rPr lang="en-US" dirty="0" err="1"/>
              <a:t>Izlaganje</a:t>
            </a:r>
            <a:r>
              <a:rPr lang="en-US" dirty="0"/>
              <a:t> </a:t>
            </a:r>
            <a:r>
              <a:rPr lang="en-US" dirty="0" err="1"/>
              <a:t>ženskog</a:t>
            </a:r>
            <a:r>
              <a:rPr lang="en-US" dirty="0"/>
              <a:t> </a:t>
            </a:r>
            <a:r>
              <a:rPr lang="en-US" dirty="0" err="1"/>
              <a:t>organizma</a:t>
            </a:r>
            <a:r>
              <a:rPr lang="en-US" dirty="0"/>
              <a:t> </a:t>
            </a:r>
            <a:r>
              <a:rPr lang="en-US" dirty="0" err="1"/>
              <a:t>preteranom</a:t>
            </a:r>
            <a:r>
              <a:rPr lang="en-US" dirty="0"/>
              <a:t> </a:t>
            </a:r>
            <a:r>
              <a:rPr lang="en-US" dirty="0" err="1"/>
              <a:t>trenažnom</a:t>
            </a:r>
            <a:r>
              <a:rPr lang="en-US" dirty="0"/>
              <a:t> </a:t>
            </a:r>
            <a:r>
              <a:rPr lang="en-US" dirty="0" err="1"/>
              <a:t>opterećenju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izazvati</a:t>
            </a:r>
            <a:r>
              <a:rPr lang="en-US" dirty="0"/>
              <a:t> </a:t>
            </a:r>
            <a:r>
              <a:rPr lang="en-US" dirty="0" err="1"/>
              <a:t>pojedina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idu</a:t>
            </a:r>
            <a:r>
              <a:rPr lang="en-US" dirty="0"/>
              <a:t> u </a:t>
            </a:r>
            <a:r>
              <a:rPr lang="en-US" dirty="0" err="1"/>
              <a:t>polje</a:t>
            </a:r>
            <a:r>
              <a:rPr lang="en-US" dirty="0"/>
              <a:t> </a:t>
            </a:r>
            <a:r>
              <a:rPr lang="en-US" dirty="0" err="1" smtClean="0"/>
              <a:t>patologije</a:t>
            </a:r>
            <a:endParaRPr lang="en-US" dirty="0"/>
          </a:p>
        </p:txBody>
      </p:sp>
      <p:pic>
        <p:nvPicPr>
          <p:cNvPr id="43010" name="Picture 2" descr="Резултат слика за odbojkasice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005064"/>
            <a:ext cx="1748746" cy="2474640"/>
          </a:xfrm>
          <a:prstGeom prst="rect">
            <a:avLst/>
          </a:prstGeom>
          <a:noFill/>
        </p:spPr>
      </p:pic>
      <p:pic>
        <p:nvPicPr>
          <p:cNvPr id="43016" name="Picture 8" descr="Резултат слика за ritmičarke sl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869160"/>
            <a:ext cx="1728192" cy="1728193"/>
          </a:xfrm>
          <a:prstGeom prst="rect">
            <a:avLst/>
          </a:prstGeom>
          <a:noFill/>
        </p:spPr>
      </p:pic>
      <p:pic>
        <p:nvPicPr>
          <p:cNvPr id="43020" name="Picture 12" descr="Резултат слика за ritmičarke sli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941168"/>
            <a:ext cx="3409950" cy="1343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Bulimia </a:t>
            </a:r>
            <a:r>
              <a:rPr lang="en-US" b="1" i="1" dirty="0" err="1"/>
              <a:t>neurosa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karakteriše</a:t>
            </a:r>
            <a:r>
              <a:rPr lang="en-US" dirty="0"/>
              <a:t> </a:t>
            </a:r>
            <a:r>
              <a:rPr lang="en-US" dirty="0" err="1"/>
              <a:t>ciklusima</a:t>
            </a:r>
            <a:r>
              <a:rPr lang="en-US" dirty="0"/>
              <a:t> </a:t>
            </a:r>
            <a:r>
              <a:rPr lang="en-US" dirty="0" err="1"/>
              <a:t>restrikcije</a:t>
            </a:r>
            <a:r>
              <a:rPr lang="en-US" dirty="0"/>
              <a:t> </a:t>
            </a:r>
            <a:r>
              <a:rPr lang="en-US" dirty="0" err="1"/>
              <a:t>hrane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prejedanjem</a:t>
            </a:r>
            <a:r>
              <a:rPr lang="en-US" dirty="0"/>
              <a:t> </a:t>
            </a:r>
            <a:r>
              <a:rPr lang="en-US" dirty="0" err="1"/>
              <a:t>iza</a:t>
            </a:r>
            <a:r>
              <a:rPr lang="en-US" dirty="0"/>
              <a:t> </a:t>
            </a:r>
            <a:r>
              <a:rPr lang="en-US" dirty="0" err="1"/>
              <a:t>koga</a:t>
            </a:r>
            <a:r>
              <a:rPr lang="en-US" dirty="0"/>
              <a:t> </a:t>
            </a:r>
            <a:r>
              <a:rPr lang="en-US" dirty="0" err="1"/>
              <a:t>sledi</a:t>
            </a:r>
            <a:r>
              <a:rPr lang="en-US" dirty="0"/>
              <a:t> period </a:t>
            </a:r>
            <a:r>
              <a:rPr lang="en-US" dirty="0" err="1"/>
              <a:t>kompenzatornog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čišćenje</a:t>
            </a:r>
            <a:r>
              <a:rPr lang="en-US" dirty="0"/>
              <a:t>, </a:t>
            </a:r>
            <a:r>
              <a:rPr lang="en-US" dirty="0" err="1"/>
              <a:t>upotrebu</a:t>
            </a:r>
            <a:r>
              <a:rPr lang="en-US" dirty="0"/>
              <a:t> </a:t>
            </a:r>
            <a:r>
              <a:rPr lang="en-US" dirty="0" err="1"/>
              <a:t>laksativa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povraćanje</a:t>
            </a:r>
            <a:r>
              <a:rPr lang="en-US" dirty="0"/>
              <a:t>. </a:t>
            </a:r>
            <a:endParaRPr lang="x-none" dirty="0" smtClean="0"/>
          </a:p>
          <a:p>
            <a:pPr algn="just"/>
            <a:r>
              <a:rPr lang="en-US" dirty="0" err="1" smtClean="0"/>
              <a:t>Sportistkinje</a:t>
            </a:r>
            <a:r>
              <a:rPr lang="en-US" dirty="0" smtClean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bulimijom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normalne</a:t>
            </a:r>
            <a:r>
              <a:rPr lang="en-US" dirty="0"/>
              <a:t> </a:t>
            </a:r>
            <a:r>
              <a:rPr lang="en-US" dirty="0" err="1"/>
              <a:t>težine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 descr="bulimia-nervosa-15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365104"/>
            <a:ext cx="2952328" cy="2214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err="1">
                <a:solidFill>
                  <a:srgbClr val="FF0000"/>
                </a:solidFill>
              </a:rPr>
              <a:t>Poremećaji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menstrualnog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ciklusa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Menstruacija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tipično</a:t>
            </a:r>
            <a:r>
              <a:rPr lang="en-US" dirty="0"/>
              <a:t> </a:t>
            </a:r>
            <a:r>
              <a:rPr lang="en-US" dirty="0" err="1"/>
              <a:t>žensko</a:t>
            </a:r>
            <a:r>
              <a:rPr lang="en-US" dirty="0"/>
              <a:t> </a:t>
            </a:r>
            <a:r>
              <a:rPr lang="en-US" dirty="0" err="1"/>
              <a:t>fiziološko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krvarenje</a:t>
            </a:r>
            <a:r>
              <a:rPr lang="en-US" dirty="0"/>
              <a:t> u </a:t>
            </a:r>
            <a:r>
              <a:rPr lang="en-US" dirty="0" err="1"/>
              <a:t>cikličnim</a:t>
            </a:r>
            <a:r>
              <a:rPr lang="en-US" dirty="0"/>
              <a:t> </a:t>
            </a:r>
            <a:r>
              <a:rPr lang="en-US" dirty="0" err="1"/>
              <a:t>periodima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25 do 35 </a:t>
            </a:r>
            <a:r>
              <a:rPr lang="en-US" dirty="0" err="1"/>
              <a:t>dana</a:t>
            </a:r>
            <a:r>
              <a:rPr lang="en-US" dirty="0"/>
              <a:t> (10 do 13 </a:t>
            </a:r>
            <a:r>
              <a:rPr lang="en-US" dirty="0" err="1"/>
              <a:t>puata</a:t>
            </a:r>
            <a:r>
              <a:rPr lang="en-US" dirty="0"/>
              <a:t> </a:t>
            </a:r>
            <a:r>
              <a:rPr lang="en-US" dirty="0" err="1"/>
              <a:t>godišnje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karakteristika</a:t>
            </a:r>
            <a:r>
              <a:rPr lang="en-US" dirty="0"/>
              <a:t> je </a:t>
            </a:r>
            <a:r>
              <a:rPr lang="en-US" dirty="0" err="1"/>
              <a:t>žena</a:t>
            </a:r>
            <a:r>
              <a:rPr lang="en-US" dirty="0"/>
              <a:t> u </a:t>
            </a:r>
            <a:r>
              <a:rPr lang="en-US" dirty="0" err="1"/>
              <a:t>reproduktivnom</a:t>
            </a:r>
            <a:r>
              <a:rPr lang="en-US" dirty="0"/>
              <a:t> </a:t>
            </a:r>
            <a:r>
              <a:rPr lang="en-US" dirty="0" err="1"/>
              <a:t>periodu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.</a:t>
            </a:r>
          </a:p>
          <a:p>
            <a:pPr algn="just"/>
            <a:endParaRPr lang="x-none" dirty="0" smtClean="0"/>
          </a:p>
        </p:txBody>
      </p:sp>
      <p:pic>
        <p:nvPicPr>
          <p:cNvPr id="4" name="Picture 3" descr="Menstrual-cyc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966815"/>
            <a:ext cx="7776864" cy="2891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normalan</a:t>
            </a:r>
            <a:r>
              <a:rPr lang="en-US" dirty="0" smtClean="0"/>
              <a:t> </a:t>
            </a:r>
            <a:r>
              <a:rPr lang="en-US" dirty="0" err="1" smtClean="0"/>
              <a:t>menstrualni</a:t>
            </a:r>
            <a:r>
              <a:rPr lang="en-US" dirty="0" smtClean="0"/>
              <a:t> </a:t>
            </a:r>
            <a:r>
              <a:rPr lang="en-US" dirty="0" err="1" smtClean="0"/>
              <a:t>ciklus</a:t>
            </a:r>
            <a:r>
              <a:rPr lang="en-US" dirty="0" smtClean="0"/>
              <a:t> </a:t>
            </a:r>
            <a:r>
              <a:rPr lang="en-US" dirty="0" err="1" smtClean="0"/>
              <a:t>potrebna</a:t>
            </a:r>
            <a:r>
              <a:rPr lang="en-US" dirty="0" smtClean="0"/>
              <a:t> je </a:t>
            </a:r>
            <a:r>
              <a:rPr lang="en-US" dirty="0" err="1" smtClean="0"/>
              <a:t>uredna</a:t>
            </a:r>
            <a:r>
              <a:rPr lang="en-US" dirty="0" smtClean="0"/>
              <a:t> </a:t>
            </a:r>
            <a:r>
              <a:rPr lang="en-US" dirty="0" err="1" smtClean="0"/>
              <a:t>anatomska</a:t>
            </a:r>
            <a:r>
              <a:rPr lang="en-US" dirty="0" smtClean="0"/>
              <a:t> </a:t>
            </a:r>
            <a:r>
              <a:rPr lang="en-US" dirty="0" err="1" smtClean="0"/>
              <a:t>gradja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funkcija</a:t>
            </a:r>
            <a:r>
              <a:rPr lang="en-US" dirty="0" smtClean="0"/>
              <a:t> </a:t>
            </a:r>
            <a:r>
              <a:rPr lang="en-US" dirty="0" err="1" smtClean="0"/>
              <a:t>hipotalamusa</a:t>
            </a:r>
            <a:r>
              <a:rPr lang="en-US" dirty="0" smtClean="0"/>
              <a:t>, </a:t>
            </a:r>
            <a:r>
              <a:rPr lang="en-US" dirty="0" err="1" smtClean="0"/>
              <a:t>hiofize</a:t>
            </a:r>
            <a:r>
              <a:rPr lang="en-US" dirty="0" smtClean="0"/>
              <a:t>, </a:t>
            </a:r>
            <a:r>
              <a:rPr lang="en-US" dirty="0" err="1" smtClean="0"/>
              <a:t>ovarijuma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endometrijuma</a:t>
            </a:r>
            <a:r>
              <a:rPr lang="en-US" dirty="0" smtClean="0"/>
              <a:t>, </a:t>
            </a:r>
            <a:r>
              <a:rPr lang="en-US" dirty="0" err="1" smtClean="0"/>
              <a:t>prohodnost</a:t>
            </a:r>
            <a:r>
              <a:rPr lang="en-US" dirty="0" smtClean="0"/>
              <a:t> </a:t>
            </a:r>
            <a:r>
              <a:rPr lang="en-US" dirty="0" err="1" smtClean="0"/>
              <a:t>donjeg</a:t>
            </a:r>
            <a:r>
              <a:rPr lang="en-US" dirty="0" smtClean="0"/>
              <a:t> </a:t>
            </a:r>
            <a:r>
              <a:rPr lang="en-US" dirty="0" err="1" smtClean="0"/>
              <a:t>dela</a:t>
            </a:r>
            <a:r>
              <a:rPr lang="en-US" dirty="0" smtClean="0"/>
              <a:t> </a:t>
            </a:r>
            <a:r>
              <a:rPr lang="en-US" dirty="0" err="1" smtClean="0"/>
              <a:t>genitalnog</a:t>
            </a:r>
            <a:r>
              <a:rPr lang="en-US" dirty="0" smtClean="0"/>
              <a:t> </a:t>
            </a:r>
            <a:r>
              <a:rPr lang="en-US" dirty="0" err="1" smtClean="0"/>
              <a:t>trakta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dovoljna</a:t>
            </a:r>
            <a:r>
              <a:rPr lang="en-US" dirty="0" smtClean="0"/>
              <a:t> </a:t>
            </a:r>
            <a:r>
              <a:rPr lang="en-US" dirty="0" err="1" smtClean="0"/>
              <a:t>količina</a:t>
            </a:r>
            <a:r>
              <a:rPr lang="en-US" dirty="0" smtClean="0"/>
              <a:t> </a:t>
            </a:r>
            <a:r>
              <a:rPr lang="en-US" dirty="0" err="1" smtClean="0"/>
              <a:t>masnog</a:t>
            </a:r>
            <a:r>
              <a:rPr lang="en-US" dirty="0" smtClean="0"/>
              <a:t> </a:t>
            </a:r>
            <a:r>
              <a:rPr lang="en-US" dirty="0" err="1" smtClean="0"/>
              <a:t>tkiva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depoa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potrebe</a:t>
            </a:r>
            <a:r>
              <a:rPr lang="en-US" dirty="0" smtClean="0"/>
              <a:t> </a:t>
            </a:r>
            <a:r>
              <a:rPr lang="en-US" dirty="0" err="1" smtClean="0"/>
              <a:t>sinteze</a:t>
            </a:r>
            <a:r>
              <a:rPr lang="en-US" dirty="0" smtClean="0"/>
              <a:t> </a:t>
            </a:r>
            <a:r>
              <a:rPr lang="en-US" dirty="0" err="1" smtClean="0"/>
              <a:t>hormona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enstrual-cycle-wee_lrg_1024x102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548680"/>
            <a:ext cx="4536504" cy="60386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 </a:t>
            </a:r>
            <a:r>
              <a:rPr lang="en-US" dirty="0" err="1"/>
              <a:t>sportskoj</a:t>
            </a:r>
            <a:r>
              <a:rPr lang="en-US" dirty="0"/>
              <a:t> </a:t>
            </a:r>
            <a:r>
              <a:rPr lang="en-US" dirty="0" err="1"/>
              <a:t>populaciji</a:t>
            </a:r>
            <a:r>
              <a:rPr lang="en-US" dirty="0"/>
              <a:t> </a:t>
            </a:r>
            <a:r>
              <a:rPr lang="en-US" dirty="0" err="1"/>
              <a:t>menstrualni</a:t>
            </a:r>
            <a:r>
              <a:rPr lang="en-US" dirty="0"/>
              <a:t> </a:t>
            </a:r>
            <a:r>
              <a:rPr lang="en-US" dirty="0" err="1"/>
              <a:t>poremećaji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prisutni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20%-70%, </a:t>
            </a:r>
            <a:r>
              <a:rPr lang="en-US" dirty="0" err="1"/>
              <a:t>dok</a:t>
            </a:r>
            <a:r>
              <a:rPr lang="en-US" dirty="0"/>
              <a:t> se u </a:t>
            </a:r>
            <a:r>
              <a:rPr lang="en-US" dirty="0" err="1"/>
              <a:t>odrasloj</a:t>
            </a:r>
            <a:r>
              <a:rPr lang="en-US" dirty="0"/>
              <a:t> </a:t>
            </a:r>
            <a:r>
              <a:rPr lang="en-US" dirty="0" err="1"/>
              <a:t>populaciji</a:t>
            </a:r>
            <a:r>
              <a:rPr lang="en-US" dirty="0"/>
              <a:t>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procenat</a:t>
            </a:r>
            <a:r>
              <a:rPr lang="en-US" dirty="0"/>
              <a:t> </a:t>
            </a:r>
            <a:r>
              <a:rPr lang="en-US" dirty="0" err="1"/>
              <a:t>kreće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2 -5% </a:t>
            </a:r>
          </a:p>
        </p:txBody>
      </p:sp>
      <p:pic>
        <p:nvPicPr>
          <p:cNvPr id="4" name="Picture 3" descr="chart_08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7225" y="3645024"/>
            <a:ext cx="4676775" cy="3810000"/>
          </a:xfrm>
          <a:prstGeom prst="rect">
            <a:avLst/>
          </a:prstGeom>
        </p:spPr>
      </p:pic>
      <p:pic>
        <p:nvPicPr>
          <p:cNvPr id="5" name="Picture 4" descr="45-percent-pie-ch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429000"/>
            <a:ext cx="2762250" cy="276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x-none" dirty="0" err="1" smtClean="0"/>
              <a:t>K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/>
              <a:t>sportistkinja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dosta</a:t>
            </a:r>
            <a:r>
              <a:rPr lang="en-US" dirty="0"/>
              <a:t> </a:t>
            </a:r>
            <a:r>
              <a:rPr lang="en-US" dirty="0" err="1"/>
              <a:t>česte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oligomenoreje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- </a:t>
            </a:r>
            <a:r>
              <a:rPr lang="en-US" i="1" dirty="0" err="1"/>
              <a:t>nepravilni</a:t>
            </a:r>
            <a:r>
              <a:rPr lang="en-US" i="1" dirty="0"/>
              <a:t> </a:t>
            </a:r>
            <a:r>
              <a:rPr lang="en-US" i="1" dirty="0" err="1"/>
              <a:t>menstrualni</a:t>
            </a:r>
            <a:r>
              <a:rPr lang="en-US" i="1" dirty="0"/>
              <a:t> </a:t>
            </a:r>
            <a:r>
              <a:rPr lang="en-US" i="1" dirty="0" err="1"/>
              <a:t>ciklusi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intervalom</a:t>
            </a:r>
            <a:r>
              <a:rPr lang="en-US" dirty="0"/>
              <a:t> </a:t>
            </a:r>
            <a:r>
              <a:rPr lang="en-US" dirty="0" err="1"/>
              <a:t>pojave</a:t>
            </a:r>
            <a:r>
              <a:rPr lang="en-US" dirty="0"/>
              <a:t> </a:t>
            </a:r>
            <a:r>
              <a:rPr lang="en-US" dirty="0" err="1"/>
              <a:t>krvarenja</a:t>
            </a:r>
            <a:r>
              <a:rPr lang="en-US" dirty="0"/>
              <a:t> </a:t>
            </a:r>
            <a:r>
              <a:rPr lang="en-US" dirty="0" err="1"/>
              <a:t>dužim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36 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3 do 6 </a:t>
            </a:r>
            <a:r>
              <a:rPr lang="en-US" dirty="0" err="1"/>
              <a:t>perioda</a:t>
            </a:r>
            <a:r>
              <a:rPr lang="en-US" dirty="0"/>
              <a:t> u </a:t>
            </a:r>
            <a:r>
              <a:rPr lang="en-US" dirty="0" err="1"/>
              <a:t>godini</a:t>
            </a:r>
            <a:r>
              <a:rPr lang="en-US" dirty="0"/>
              <a:t>. </a:t>
            </a:r>
            <a:r>
              <a:rPr lang="x-none" dirty="0"/>
              <a:t>O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primarna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sekundarna</a:t>
            </a:r>
            <a:endParaRPr lang="x-none" dirty="0" smtClean="0">
              <a:solidFill>
                <a:srgbClr val="FF0000"/>
              </a:solidFill>
            </a:endParaRPr>
          </a:p>
          <a:p>
            <a:endParaRPr lang="x-none" dirty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Amenoreja</a:t>
            </a:r>
            <a:r>
              <a:rPr lang="en-US" dirty="0" smtClean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i="1" dirty="0" err="1"/>
              <a:t>izostanak</a:t>
            </a:r>
            <a:r>
              <a:rPr lang="en-US" i="1" dirty="0"/>
              <a:t> </a:t>
            </a:r>
            <a:r>
              <a:rPr lang="en-US" i="1" dirty="0" err="1"/>
              <a:t>menstruacije</a:t>
            </a:r>
            <a:r>
              <a:rPr lang="en-US" i="1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1. </a:t>
            </a:r>
            <a:r>
              <a:rPr lang="en-US" dirty="0" err="1"/>
              <a:t>primarna</a:t>
            </a:r>
            <a:r>
              <a:rPr lang="en-US" dirty="0"/>
              <a:t> (</a:t>
            </a:r>
            <a:r>
              <a:rPr lang="en-US" dirty="0" err="1"/>
              <a:t>odložena</a:t>
            </a:r>
            <a:r>
              <a:rPr lang="en-US" dirty="0"/>
              <a:t> </a:t>
            </a:r>
            <a:r>
              <a:rPr lang="en-US" dirty="0" err="1"/>
              <a:t>menarha</a:t>
            </a:r>
            <a:r>
              <a:rPr lang="en-US" dirty="0"/>
              <a:t>)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devojčice</a:t>
            </a:r>
            <a:r>
              <a:rPr lang="en-US" dirty="0"/>
              <a:t>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odsustvo</a:t>
            </a:r>
            <a:r>
              <a:rPr lang="en-US" dirty="0"/>
              <a:t> </a:t>
            </a:r>
            <a:r>
              <a:rPr lang="en-US" dirty="0" err="1"/>
              <a:t>menstruacije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16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(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prisustne</a:t>
            </a:r>
            <a:r>
              <a:rPr lang="en-US" dirty="0"/>
              <a:t> </a:t>
            </a:r>
            <a:r>
              <a:rPr lang="en-US" dirty="0" err="1"/>
              <a:t>sekundarne</a:t>
            </a:r>
            <a:r>
              <a:rPr lang="en-US" dirty="0"/>
              <a:t> </a:t>
            </a:r>
            <a:r>
              <a:rPr lang="en-US" dirty="0" err="1"/>
              <a:t>polne</a:t>
            </a:r>
            <a:r>
              <a:rPr lang="en-US" dirty="0"/>
              <a:t> (</a:t>
            </a:r>
            <a:r>
              <a:rPr lang="en-US" dirty="0" err="1"/>
              <a:t>seksualne</a:t>
            </a:r>
            <a:r>
              <a:rPr lang="en-US" dirty="0"/>
              <a:t>) </a:t>
            </a:r>
            <a:r>
              <a:rPr lang="en-US" dirty="0" err="1"/>
              <a:t>karakteristike</a:t>
            </a:r>
            <a:r>
              <a:rPr lang="en-US" dirty="0"/>
              <a:t>)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14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prisutnih</a:t>
            </a:r>
            <a:r>
              <a:rPr lang="en-US" dirty="0"/>
              <a:t> </a:t>
            </a:r>
            <a:r>
              <a:rPr lang="en-US" dirty="0" err="1"/>
              <a:t>sekundarnih</a:t>
            </a:r>
            <a:r>
              <a:rPr lang="en-US" dirty="0"/>
              <a:t> </a:t>
            </a:r>
            <a:r>
              <a:rPr lang="en-US" dirty="0" err="1"/>
              <a:t>polnih</a:t>
            </a:r>
            <a:r>
              <a:rPr lang="en-US" dirty="0"/>
              <a:t> </a:t>
            </a:r>
            <a:r>
              <a:rPr lang="en-US" dirty="0" err="1"/>
              <a:t>karakteristika</a:t>
            </a:r>
            <a:endParaRPr lang="en-US" dirty="0"/>
          </a:p>
          <a:p>
            <a:pPr>
              <a:buNone/>
            </a:pPr>
            <a:r>
              <a:rPr lang="en-US" dirty="0"/>
              <a:t>2. </a:t>
            </a:r>
            <a:r>
              <a:rPr lang="en-US" dirty="0" smtClean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dođe</a:t>
            </a:r>
            <a:r>
              <a:rPr lang="en-US" dirty="0"/>
              <a:t> do </a:t>
            </a:r>
            <a:r>
              <a:rPr lang="en-US" dirty="0" err="1"/>
              <a:t>odsustva</a:t>
            </a:r>
            <a:r>
              <a:rPr lang="en-US" dirty="0"/>
              <a:t> tri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uzastopnih</a:t>
            </a:r>
            <a:r>
              <a:rPr lang="en-US" dirty="0"/>
              <a:t> </a:t>
            </a:r>
            <a:r>
              <a:rPr lang="en-US" dirty="0" err="1"/>
              <a:t>menstrualnih</a:t>
            </a:r>
            <a:r>
              <a:rPr lang="en-US" dirty="0"/>
              <a:t> </a:t>
            </a:r>
            <a:r>
              <a:rPr lang="en-US" dirty="0" err="1"/>
              <a:t>ciklusa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uspostavljene</a:t>
            </a:r>
            <a:r>
              <a:rPr lang="en-US" dirty="0"/>
              <a:t> </a:t>
            </a:r>
            <a:r>
              <a:rPr lang="en-US" dirty="0" err="1"/>
              <a:t>menarhe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Exercise-Associated </a:t>
            </a:r>
            <a:r>
              <a:rPr lang="en-US" dirty="0"/>
              <a:t>Amenorrhea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0000"/>
                </a:solidFill>
              </a:rPr>
              <a:t>EAA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 smtClean="0"/>
              <a:t>amenoreja</a:t>
            </a:r>
            <a:r>
              <a:rPr lang="en-US" dirty="0" smtClean="0"/>
              <a:t> </a:t>
            </a:r>
            <a:r>
              <a:rPr lang="en-US" dirty="0" err="1"/>
              <a:t>povezana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anoreksijom</a:t>
            </a:r>
            <a:r>
              <a:rPr lang="en-US" dirty="0"/>
              <a:t> je </a:t>
            </a:r>
            <a:r>
              <a:rPr lang="en-US" dirty="0" err="1"/>
              <a:t>verovatno</a:t>
            </a:r>
            <a:r>
              <a:rPr lang="en-US" dirty="0"/>
              <a:t> </a:t>
            </a:r>
            <a:r>
              <a:rPr lang="en-US" b="1" dirty="0" err="1"/>
              <a:t>hipotalamičkog</a:t>
            </a:r>
            <a:r>
              <a:rPr lang="en-US" b="1" dirty="0"/>
              <a:t> </a:t>
            </a:r>
            <a:r>
              <a:rPr lang="en-US" dirty="0" err="1" smtClean="0"/>
              <a:t>porekla</a:t>
            </a:r>
            <a:endParaRPr lang="x-none" dirty="0" smtClean="0"/>
          </a:p>
          <a:p>
            <a:pPr algn="just"/>
            <a:r>
              <a:rPr lang="en-US" dirty="0" err="1"/>
              <a:t>Stres</a:t>
            </a:r>
            <a:r>
              <a:rPr lang="en-US" dirty="0"/>
              <a:t> </a:t>
            </a:r>
            <a:r>
              <a:rPr lang="en-US" dirty="0" err="1"/>
              <a:t>izazvan</a:t>
            </a:r>
            <a:r>
              <a:rPr lang="en-US" dirty="0"/>
              <a:t> </a:t>
            </a:r>
            <a:r>
              <a:rPr lang="en-US" dirty="0" err="1"/>
              <a:t>fizičkom</a:t>
            </a:r>
            <a:r>
              <a:rPr lang="en-US" dirty="0"/>
              <a:t> </a:t>
            </a:r>
            <a:r>
              <a:rPr lang="en-US" dirty="0" err="1"/>
              <a:t>aktivnošću</a:t>
            </a:r>
            <a:r>
              <a:rPr lang="en-US" dirty="0"/>
              <a:t>, </a:t>
            </a:r>
            <a:r>
              <a:rPr lang="en-US" dirty="0" err="1" smtClean="0"/>
              <a:t>naročito</a:t>
            </a:r>
            <a:r>
              <a:rPr lang="en-US" dirty="0" smtClean="0"/>
              <a:t> </a:t>
            </a:r>
            <a:r>
              <a:rPr lang="en-US" dirty="0" err="1" smtClean="0"/>
              <a:t>velikog</a:t>
            </a:r>
            <a:r>
              <a:rPr lang="en-US" dirty="0" smtClean="0"/>
              <a:t> </a:t>
            </a:r>
            <a:r>
              <a:rPr lang="en-US" dirty="0" err="1" smtClean="0"/>
              <a:t>intenziteta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treninga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takmičenja</a:t>
            </a:r>
            <a:r>
              <a:rPr lang="en-US" dirty="0"/>
              <a:t> </a:t>
            </a:r>
            <a:r>
              <a:rPr lang="en-US" dirty="0" err="1"/>
              <a:t>uzrokuje</a:t>
            </a:r>
            <a:r>
              <a:rPr lang="en-US" dirty="0"/>
              <a:t> </a:t>
            </a:r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dirty="0" err="1"/>
              <a:t>količina</a:t>
            </a:r>
            <a:r>
              <a:rPr lang="en-US" dirty="0"/>
              <a:t> </a:t>
            </a:r>
            <a:r>
              <a:rPr lang="en-US" i="1" dirty="0" err="1"/>
              <a:t>kortizola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 smtClean="0"/>
              <a:t>utiče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u="sng" dirty="0" err="1"/>
              <a:t>pomeranje</a:t>
            </a:r>
            <a:r>
              <a:rPr lang="en-US" u="sng" dirty="0"/>
              <a:t> </a:t>
            </a:r>
            <a:r>
              <a:rPr lang="en-US" u="sng" dirty="0" err="1"/>
              <a:t>hormonske</a:t>
            </a:r>
            <a:r>
              <a:rPr lang="en-US" u="sng" dirty="0"/>
              <a:t> </a:t>
            </a:r>
            <a:r>
              <a:rPr lang="en-US" u="sng" dirty="0" err="1"/>
              <a:t>osovine</a:t>
            </a:r>
            <a:r>
              <a:rPr lang="en-US" u="sng" dirty="0"/>
              <a:t> </a:t>
            </a:r>
            <a:r>
              <a:rPr lang="en-US" u="sng" dirty="0" err="1" smtClean="0"/>
              <a:t>hipotalamus-hipofiza-ovarijum</a:t>
            </a:r>
            <a:r>
              <a:rPr lang="sr-Latn-RS" u="sng" dirty="0" smtClean="0"/>
              <a:t> </a:t>
            </a:r>
          </a:p>
          <a:p>
            <a:pPr algn="just"/>
            <a:r>
              <a:rPr lang="en-US" dirty="0" smtClean="0"/>
              <a:t> </a:t>
            </a:r>
            <a:r>
              <a:rPr lang="en-US" dirty="0" err="1" smtClean="0"/>
              <a:t>najkarakterističniji</a:t>
            </a:r>
            <a:r>
              <a:rPr lang="en-US" dirty="0" smtClean="0"/>
              <a:t> </a:t>
            </a:r>
            <a:r>
              <a:rPr lang="en-US" dirty="0" err="1" smtClean="0"/>
              <a:t>znak</a:t>
            </a:r>
            <a:r>
              <a:rPr lang="sr-Latn-R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hipoestrogenemija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Exercise-Associated Amenorrhea – EAA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 descr="mama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352928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4104456" cy="5760640"/>
          </a:xfrm>
        </p:spPr>
        <p:txBody>
          <a:bodyPr>
            <a:normAutofit/>
          </a:bodyPr>
          <a:lstStyle/>
          <a:p>
            <a:pPr algn="just"/>
            <a:r>
              <a:rPr lang="en-US" sz="2500" dirty="0" err="1"/>
              <a:t>od</a:t>
            </a:r>
            <a:r>
              <a:rPr lang="en-US" sz="2500" dirty="0"/>
              <a:t> </a:t>
            </a:r>
            <a:r>
              <a:rPr lang="en-US" sz="2500" dirty="0" err="1"/>
              <a:t>velikog</a:t>
            </a:r>
            <a:r>
              <a:rPr lang="en-US" sz="2500" dirty="0"/>
              <a:t> je </a:t>
            </a:r>
            <a:r>
              <a:rPr lang="en-US" sz="2500" dirty="0" err="1"/>
              <a:t>značaja</a:t>
            </a:r>
            <a:r>
              <a:rPr lang="en-US" sz="2500" dirty="0"/>
              <a:t> je </a:t>
            </a:r>
            <a:r>
              <a:rPr lang="en-US" sz="2500" dirty="0" err="1"/>
              <a:t>i</a:t>
            </a:r>
            <a:r>
              <a:rPr lang="en-US" sz="2500" dirty="0"/>
              <a:t> </a:t>
            </a:r>
            <a:r>
              <a:rPr lang="en-US" sz="2500" dirty="0" err="1"/>
              <a:t>koncentracija</a:t>
            </a:r>
            <a:r>
              <a:rPr lang="en-US" sz="2500" dirty="0"/>
              <a:t> </a:t>
            </a:r>
            <a:r>
              <a:rPr lang="en-US" sz="2500" dirty="0" err="1">
                <a:solidFill>
                  <a:srgbClr val="FF0000"/>
                </a:solidFill>
              </a:rPr>
              <a:t>leptina</a:t>
            </a:r>
            <a:r>
              <a:rPr lang="en-US" sz="2500" dirty="0"/>
              <a:t>, </a:t>
            </a:r>
            <a:r>
              <a:rPr lang="en-US" sz="2500" dirty="0" err="1"/>
              <a:t>hormona</a:t>
            </a:r>
            <a:r>
              <a:rPr lang="en-US" sz="2500" dirty="0"/>
              <a:t> </a:t>
            </a:r>
            <a:r>
              <a:rPr lang="en-US" sz="2500" dirty="0" err="1"/>
              <a:t>masnog</a:t>
            </a:r>
            <a:r>
              <a:rPr lang="en-US" sz="2500" dirty="0"/>
              <a:t> </a:t>
            </a:r>
            <a:r>
              <a:rPr lang="en-US" sz="2500" dirty="0" err="1"/>
              <a:t>tkiva</a:t>
            </a:r>
            <a:r>
              <a:rPr lang="en-US" sz="2500" dirty="0"/>
              <a:t>, </a:t>
            </a:r>
            <a:r>
              <a:rPr lang="en-US" sz="2500" dirty="0" err="1"/>
              <a:t>bitnog</a:t>
            </a:r>
            <a:r>
              <a:rPr lang="en-US" sz="2500" dirty="0"/>
              <a:t> </a:t>
            </a:r>
            <a:r>
              <a:rPr lang="en-US" sz="2500" dirty="0" err="1"/>
              <a:t>za</a:t>
            </a:r>
            <a:r>
              <a:rPr lang="en-US" sz="2500" dirty="0"/>
              <a:t> </a:t>
            </a:r>
            <a:r>
              <a:rPr lang="en-US" sz="2500" dirty="0" err="1"/>
              <a:t>sintezu</a:t>
            </a:r>
            <a:r>
              <a:rPr lang="en-US" sz="2500" dirty="0"/>
              <a:t> </a:t>
            </a:r>
            <a:r>
              <a:rPr lang="en-US" sz="2500" dirty="0" err="1" smtClean="0"/>
              <a:t>estrogena</a:t>
            </a:r>
            <a:endParaRPr lang="sr-Latn-RS" sz="2500" dirty="0" smtClean="0"/>
          </a:p>
          <a:p>
            <a:pPr algn="just">
              <a:buNone/>
            </a:pPr>
            <a:endParaRPr lang="sr-Latn-RS" sz="2500" dirty="0" smtClean="0"/>
          </a:p>
          <a:p>
            <a:pPr algn="just"/>
            <a:r>
              <a:rPr lang="sr-Latn-RS" sz="2500" dirty="0" smtClean="0"/>
              <a:t> </a:t>
            </a:r>
            <a:r>
              <a:rPr lang="en-US" sz="2500" dirty="0" err="1" smtClean="0"/>
              <a:t>kritična</a:t>
            </a:r>
            <a:r>
              <a:rPr lang="en-US" sz="2500" dirty="0" smtClean="0"/>
              <a:t> </a:t>
            </a:r>
            <a:r>
              <a:rPr lang="en-US" sz="2500" dirty="0" err="1" smtClean="0"/>
              <a:t>količina</a:t>
            </a:r>
            <a:r>
              <a:rPr lang="en-US" sz="2500" dirty="0" smtClean="0"/>
              <a:t> </a:t>
            </a:r>
            <a:r>
              <a:rPr lang="en-US" sz="2500" dirty="0" err="1" smtClean="0"/>
              <a:t>masnog</a:t>
            </a:r>
            <a:r>
              <a:rPr lang="en-US" sz="2500" dirty="0" smtClean="0"/>
              <a:t> </a:t>
            </a:r>
            <a:r>
              <a:rPr lang="en-US" sz="2500" dirty="0" err="1" smtClean="0"/>
              <a:t>tkiva</a:t>
            </a:r>
            <a:r>
              <a:rPr lang="en-US" sz="2500" dirty="0" smtClean="0"/>
              <a:t> </a:t>
            </a:r>
            <a:r>
              <a:rPr lang="en-US" sz="2500" dirty="0" err="1" smtClean="0"/>
              <a:t>za</a:t>
            </a:r>
            <a:r>
              <a:rPr lang="en-US" sz="2500" dirty="0" smtClean="0"/>
              <a:t> </a:t>
            </a:r>
            <a:r>
              <a:rPr lang="en-US" sz="2500" dirty="0" err="1" smtClean="0"/>
              <a:t>nastanak</a:t>
            </a:r>
            <a:r>
              <a:rPr lang="en-US" sz="2500" dirty="0" smtClean="0"/>
              <a:t> </a:t>
            </a:r>
            <a:r>
              <a:rPr lang="en-US" sz="2500" dirty="0" err="1" smtClean="0"/>
              <a:t>amenoreje</a:t>
            </a:r>
            <a:r>
              <a:rPr lang="en-US" sz="2500" dirty="0" smtClean="0"/>
              <a:t> </a:t>
            </a:r>
            <a:r>
              <a:rPr lang="en-US" sz="2500" u="sng" dirty="0" err="1" smtClean="0"/>
              <a:t>manje</a:t>
            </a:r>
            <a:r>
              <a:rPr lang="en-US" sz="2500" u="sng" dirty="0" smtClean="0"/>
              <a:t> </a:t>
            </a:r>
            <a:r>
              <a:rPr lang="en-US" sz="2500" u="sng" dirty="0" err="1" smtClean="0"/>
              <a:t>od</a:t>
            </a:r>
            <a:r>
              <a:rPr lang="en-US" sz="2500" u="sng" dirty="0" smtClean="0"/>
              <a:t>  12% </a:t>
            </a:r>
            <a:r>
              <a:rPr lang="en-US" sz="2500" u="sng" dirty="0" err="1" smtClean="0"/>
              <a:t>masnog</a:t>
            </a:r>
            <a:r>
              <a:rPr lang="en-US" sz="2500" u="sng" dirty="0" smtClean="0"/>
              <a:t> </a:t>
            </a:r>
            <a:r>
              <a:rPr lang="en-US" sz="2500" u="sng" dirty="0" err="1" smtClean="0"/>
              <a:t>tkiva</a:t>
            </a:r>
            <a:r>
              <a:rPr lang="en-US" sz="2500" u="sng" dirty="0" smtClean="0"/>
              <a:t> </a:t>
            </a:r>
            <a:r>
              <a:rPr lang="en-US" sz="2500" dirty="0" err="1" smtClean="0"/>
              <a:t>telesne</a:t>
            </a:r>
            <a:r>
              <a:rPr lang="en-US" sz="2500" dirty="0" smtClean="0"/>
              <a:t> </a:t>
            </a:r>
            <a:r>
              <a:rPr lang="en-US" sz="2500" dirty="0" err="1" smtClean="0"/>
              <a:t>kompozicije</a:t>
            </a:r>
            <a:r>
              <a:rPr lang="en-US" sz="2500" dirty="0" smtClean="0"/>
              <a:t>. </a:t>
            </a:r>
          </a:p>
          <a:p>
            <a:pPr algn="just"/>
            <a:endParaRPr lang="sr-Latn-RS" dirty="0" smtClean="0"/>
          </a:p>
          <a:p>
            <a:pPr algn="just"/>
            <a:endParaRPr lang="sr-Latn-RS" dirty="0" smtClean="0"/>
          </a:p>
          <a:p>
            <a:pPr algn="just"/>
            <a:endParaRPr lang="sr-Latn-RS" dirty="0" smtClean="0"/>
          </a:p>
          <a:p>
            <a:pPr algn="just"/>
            <a:endParaRPr lang="sr-Latn-RS" dirty="0" smtClean="0"/>
          </a:p>
          <a:p>
            <a:pPr algn="just"/>
            <a:endParaRPr lang="x-none" dirty="0" smtClean="0"/>
          </a:p>
          <a:p>
            <a:endParaRPr lang="en-US" dirty="0"/>
          </a:p>
        </p:txBody>
      </p:sp>
      <p:pic>
        <p:nvPicPr>
          <p:cNvPr id="4" name="Picture 3" descr="44567679-Leptin-is-a-hormone-made-by-adipose-cells-that-helps-regulate-appetite-control-of-metabolism-energy--Stock-Ve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68760"/>
            <a:ext cx="4392488" cy="4968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404664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</a:t>
            </a:r>
            <a:r>
              <a:rPr lang="sr-Latn-RS" sz="3200" dirty="0" smtClean="0"/>
              <a:t>etabolizam leptina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/>
          <a:lstStyle/>
          <a:p>
            <a:pPr algn="just"/>
            <a:r>
              <a:rPr lang="en-US" i="1" dirty="0" err="1"/>
              <a:t>hipoestrogenemija</a:t>
            </a:r>
            <a:r>
              <a:rPr lang="en-US" dirty="0"/>
              <a:t> je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slična</a:t>
            </a:r>
            <a:r>
              <a:rPr lang="en-US" dirty="0"/>
              <a:t> </a:t>
            </a:r>
            <a:r>
              <a:rPr lang="en-US" dirty="0" err="1"/>
              <a:t>menopauzalnoj</a:t>
            </a:r>
            <a:r>
              <a:rPr lang="en-US" dirty="0"/>
              <a:t>. </a:t>
            </a:r>
            <a:endParaRPr lang="x-none" dirty="0" smtClean="0"/>
          </a:p>
          <a:p>
            <a:pPr algn="just"/>
            <a:r>
              <a:rPr lang="en-US" dirty="0" smtClean="0"/>
              <a:t>I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druga</a:t>
            </a:r>
            <a:r>
              <a:rPr lang="en-US" dirty="0"/>
              <a:t>, </a:t>
            </a:r>
            <a:r>
              <a:rPr lang="en-US" dirty="0" err="1"/>
              <a:t>praćene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smanjenjem</a:t>
            </a:r>
            <a:r>
              <a:rPr lang="en-US" dirty="0"/>
              <a:t> </a:t>
            </a:r>
            <a:r>
              <a:rPr lang="en-US" dirty="0" err="1"/>
              <a:t>koštane</a:t>
            </a:r>
            <a:r>
              <a:rPr lang="en-US" dirty="0"/>
              <a:t> </a:t>
            </a:r>
            <a:r>
              <a:rPr lang="en-US" dirty="0" err="1" smtClean="0"/>
              <a:t>gustine</a:t>
            </a:r>
            <a:endParaRPr lang="x-none" dirty="0" smtClean="0"/>
          </a:p>
          <a:p>
            <a:pPr algn="just"/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/>
              <a:t>devojaka</a:t>
            </a:r>
            <a:r>
              <a:rPr lang="en-US" dirty="0"/>
              <a:t> </a:t>
            </a:r>
            <a:r>
              <a:rPr lang="en-US" dirty="0" err="1"/>
              <a:t>manifestuje</a:t>
            </a:r>
            <a:r>
              <a:rPr lang="en-US" dirty="0"/>
              <a:t> </a:t>
            </a:r>
            <a:r>
              <a:rPr lang="en-US" dirty="0" err="1"/>
              <a:t>osim</a:t>
            </a:r>
            <a:r>
              <a:rPr lang="en-US" dirty="0"/>
              <a:t> </a:t>
            </a:r>
            <a:r>
              <a:rPr lang="en-US" i="1" dirty="0" err="1"/>
              <a:t>smanjenom</a:t>
            </a:r>
            <a:r>
              <a:rPr lang="en-US" i="1" dirty="0"/>
              <a:t> </a:t>
            </a:r>
            <a:r>
              <a:rPr lang="en-US" i="1" dirty="0" err="1"/>
              <a:t>gustinom</a:t>
            </a:r>
            <a:r>
              <a:rPr lang="en-US" i="1" dirty="0"/>
              <a:t> </a:t>
            </a:r>
            <a:r>
              <a:rPr lang="en-US" i="1" dirty="0" err="1"/>
              <a:t>kostiju</a:t>
            </a:r>
            <a:r>
              <a:rPr lang="en-US" i="1" dirty="0"/>
              <a:t> </a:t>
            </a:r>
            <a:r>
              <a:rPr lang="en-US" dirty="0"/>
              <a:t>- </a:t>
            </a:r>
            <a:r>
              <a:rPr lang="en-US" dirty="0" err="1"/>
              <a:t>preranom</a:t>
            </a:r>
            <a:r>
              <a:rPr lang="en-US" dirty="0"/>
              <a:t> </a:t>
            </a:r>
            <a:r>
              <a:rPr lang="en-US" dirty="0" err="1"/>
              <a:t>osteopenijom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osteoporozom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i="1" dirty="0" err="1"/>
              <a:t>nepravilnim</a:t>
            </a:r>
            <a:r>
              <a:rPr lang="en-US" i="1" dirty="0"/>
              <a:t> </a:t>
            </a:r>
            <a:r>
              <a:rPr lang="en-US" i="1" dirty="0" err="1"/>
              <a:t>rastom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razvojem</a:t>
            </a:r>
            <a:r>
              <a:rPr lang="en-US" i="1" dirty="0"/>
              <a:t>, </a:t>
            </a:r>
            <a:r>
              <a:rPr lang="en-US" i="1" dirty="0" err="1"/>
              <a:t>sazrevanjem</a:t>
            </a:r>
            <a:r>
              <a:rPr lang="en-US" i="1" dirty="0"/>
              <a:t> </a:t>
            </a:r>
            <a:r>
              <a:rPr lang="en-US" i="1" dirty="0" err="1"/>
              <a:t>kostiju</a:t>
            </a:r>
            <a:r>
              <a:rPr lang="en-US" i="1" dirty="0"/>
              <a:t> </a:t>
            </a:r>
          </a:p>
        </p:txBody>
      </p:sp>
      <p:pic>
        <p:nvPicPr>
          <p:cNvPr id="4" name="Picture 3" descr="Bo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115616" y="-99392"/>
            <a:ext cx="6336704" cy="2293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lvl="1" algn="just">
              <a:buNone/>
            </a:pPr>
            <a:r>
              <a:rPr lang="en-US" sz="3200" dirty="0" err="1"/>
              <a:t>Pažljivim</a:t>
            </a:r>
            <a:r>
              <a:rPr lang="en-US" sz="3200" dirty="0"/>
              <a:t> </a:t>
            </a:r>
            <a:r>
              <a:rPr lang="en-US" sz="3200" dirty="0" err="1"/>
              <a:t>planiranjem</a:t>
            </a:r>
            <a:r>
              <a:rPr lang="en-US" sz="3200" dirty="0"/>
              <a:t> </a:t>
            </a:r>
            <a:r>
              <a:rPr lang="en-US" sz="3200" dirty="0" err="1"/>
              <a:t>opterećenja</a:t>
            </a:r>
            <a:r>
              <a:rPr lang="en-US" sz="3200" dirty="0"/>
              <a:t> </a:t>
            </a:r>
            <a:r>
              <a:rPr lang="en-US" sz="3200" dirty="0" err="1"/>
              <a:t>moguće</a:t>
            </a:r>
            <a:r>
              <a:rPr lang="en-US" sz="3200" dirty="0"/>
              <a:t> je </a:t>
            </a:r>
            <a:r>
              <a:rPr lang="en-US" sz="3200" dirty="0" err="1" smtClean="0"/>
              <a:t>izbeći</a:t>
            </a:r>
            <a:r>
              <a:rPr lang="sr-Latn-RS" sz="3200" dirty="0" smtClean="0"/>
              <a:t>:</a:t>
            </a:r>
            <a:r>
              <a:rPr lang="en-US" sz="3200" dirty="0" smtClean="0"/>
              <a:t> </a:t>
            </a:r>
            <a:endParaRPr lang="x-none" sz="3200" dirty="0" smtClean="0"/>
          </a:p>
          <a:p>
            <a:pPr algn="just"/>
            <a:r>
              <a:rPr lang="en-US" dirty="0" err="1" smtClean="0"/>
              <a:t>negativne</a:t>
            </a:r>
            <a:r>
              <a:rPr lang="en-US" dirty="0" smtClean="0"/>
              <a:t> </a:t>
            </a:r>
            <a:r>
              <a:rPr lang="en-US" dirty="0" err="1"/>
              <a:t>posledice</a:t>
            </a:r>
            <a:r>
              <a:rPr lang="en-US" dirty="0"/>
              <a:t> </a:t>
            </a:r>
            <a:r>
              <a:rPr lang="en-US" dirty="0" err="1"/>
              <a:t>treninga</a:t>
            </a:r>
            <a:r>
              <a:rPr lang="en-US" dirty="0"/>
              <a:t> </a:t>
            </a:r>
            <a:endParaRPr lang="x-none" dirty="0" smtClean="0"/>
          </a:p>
          <a:p>
            <a:pPr algn="just"/>
            <a:r>
              <a:rPr lang="en-US" dirty="0" err="1" smtClean="0"/>
              <a:t>organizam</a:t>
            </a:r>
            <a:r>
              <a:rPr lang="en-US" dirty="0" smtClean="0"/>
              <a:t> </a:t>
            </a:r>
            <a:r>
              <a:rPr lang="en-US" dirty="0" err="1"/>
              <a:t>sportistkinje</a:t>
            </a:r>
            <a:r>
              <a:rPr lang="en-US" dirty="0"/>
              <a:t> </a:t>
            </a:r>
            <a:r>
              <a:rPr lang="en-US" dirty="0" err="1"/>
              <a:t>očuvati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ulogu</a:t>
            </a:r>
            <a:r>
              <a:rPr lang="en-US" dirty="0"/>
              <a:t> </a:t>
            </a:r>
            <a:r>
              <a:rPr lang="en-US" dirty="0" err="1"/>
              <a:t>majke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, </a:t>
            </a:r>
            <a:r>
              <a:rPr lang="en-US" dirty="0" err="1"/>
              <a:t>završene</a:t>
            </a:r>
            <a:r>
              <a:rPr lang="en-US" dirty="0"/>
              <a:t> </a:t>
            </a:r>
            <a:r>
              <a:rPr lang="en-US" dirty="0" err="1"/>
              <a:t>sportske</a:t>
            </a:r>
            <a:r>
              <a:rPr lang="en-US" dirty="0"/>
              <a:t> </a:t>
            </a:r>
            <a:r>
              <a:rPr lang="en-US" dirty="0" err="1"/>
              <a:t>karijere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Gisele-Bundchen-Practices-Yoga-Her-Ki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4221088"/>
            <a:ext cx="2736304" cy="23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274638"/>
            <a:ext cx="9396536" cy="1143000"/>
          </a:xfrm>
        </p:spPr>
        <p:txBody>
          <a:bodyPr>
            <a:normAutofit fontScale="90000"/>
          </a:bodyPr>
          <a:lstStyle/>
          <a:p>
            <a:r>
              <a:rPr lang="en-US" u="sng" dirty="0" err="1">
                <a:solidFill>
                  <a:srgbClr val="00B0F0"/>
                </a:solidFill>
              </a:rPr>
              <a:t>Poremećaj</a:t>
            </a:r>
            <a:r>
              <a:rPr lang="en-US" u="sng" dirty="0">
                <a:solidFill>
                  <a:srgbClr val="00B0F0"/>
                </a:solidFill>
              </a:rPr>
              <a:t> </a:t>
            </a:r>
            <a:r>
              <a:rPr lang="en-US" u="sng" dirty="0" err="1">
                <a:solidFill>
                  <a:srgbClr val="00B0F0"/>
                </a:solidFill>
              </a:rPr>
              <a:t>koštane</a:t>
            </a:r>
            <a:r>
              <a:rPr lang="en-US" u="sng" dirty="0">
                <a:solidFill>
                  <a:srgbClr val="00B0F0"/>
                </a:solidFill>
              </a:rPr>
              <a:t> </a:t>
            </a:r>
            <a:r>
              <a:rPr lang="en-US" u="sng" dirty="0" err="1">
                <a:solidFill>
                  <a:srgbClr val="00B0F0"/>
                </a:solidFill>
              </a:rPr>
              <a:t>gustine-osteoporoza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Osteoporoza</a:t>
            </a:r>
            <a:r>
              <a:rPr lang="en-US" dirty="0" smtClean="0"/>
              <a:t> je </a:t>
            </a:r>
            <a:r>
              <a:rPr lang="en-US" dirty="0" err="1" smtClean="0"/>
              <a:t>sistemsko</a:t>
            </a:r>
            <a:r>
              <a:rPr lang="en-US" dirty="0" smtClean="0"/>
              <a:t> </a:t>
            </a:r>
            <a:r>
              <a:rPr lang="en-US" dirty="0" err="1" smtClean="0"/>
              <a:t>metaboličko</a:t>
            </a:r>
            <a:r>
              <a:rPr lang="en-US" dirty="0" smtClean="0"/>
              <a:t> </a:t>
            </a:r>
            <a:r>
              <a:rPr lang="en-US" dirty="0" err="1" smtClean="0"/>
              <a:t>obolenje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se </a:t>
            </a:r>
            <a:r>
              <a:rPr lang="en-US" dirty="0" err="1" smtClean="0"/>
              <a:t>karakteriše</a:t>
            </a:r>
            <a:r>
              <a:rPr lang="en-US" dirty="0" smtClean="0"/>
              <a:t> </a:t>
            </a:r>
            <a:r>
              <a:rPr lang="en-US" dirty="0" err="1" smtClean="0"/>
              <a:t>smanjenom</a:t>
            </a:r>
            <a:r>
              <a:rPr lang="en-US" dirty="0" smtClean="0"/>
              <a:t> </a:t>
            </a:r>
            <a:r>
              <a:rPr lang="en-US" dirty="0" err="1" smtClean="0"/>
              <a:t>koštanom</a:t>
            </a:r>
            <a:r>
              <a:rPr lang="en-US" dirty="0" smtClean="0"/>
              <a:t> </a:t>
            </a:r>
            <a:r>
              <a:rPr lang="en-US" dirty="0" err="1" smtClean="0"/>
              <a:t>masom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poremećenom</a:t>
            </a:r>
            <a:r>
              <a:rPr lang="en-US" dirty="0" smtClean="0"/>
              <a:t> </a:t>
            </a:r>
            <a:r>
              <a:rPr lang="en-US" dirty="0" err="1" smtClean="0"/>
              <a:t>mikro-arhitekturom</a:t>
            </a:r>
            <a:r>
              <a:rPr lang="en-US" dirty="0" smtClean="0"/>
              <a:t> </a:t>
            </a:r>
            <a:r>
              <a:rPr lang="en-US" dirty="0" err="1" smtClean="0"/>
              <a:t>koštanog</a:t>
            </a:r>
            <a:r>
              <a:rPr lang="en-US" dirty="0" smtClean="0"/>
              <a:t> </a:t>
            </a:r>
            <a:r>
              <a:rPr lang="en-US" dirty="0" err="1" smtClean="0"/>
              <a:t>tkiva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promenom</a:t>
            </a:r>
            <a:r>
              <a:rPr lang="en-US" dirty="0" smtClean="0"/>
              <a:t> </a:t>
            </a:r>
            <a:r>
              <a:rPr lang="en-US" dirty="0" err="1" smtClean="0"/>
              <a:t>biomehaničkih</a:t>
            </a:r>
            <a:r>
              <a:rPr lang="en-US" dirty="0" smtClean="0"/>
              <a:t> </a:t>
            </a:r>
            <a:r>
              <a:rPr lang="en-US" dirty="0" err="1" smtClean="0"/>
              <a:t>osobina</a:t>
            </a:r>
            <a:r>
              <a:rPr lang="en-US" dirty="0" smtClean="0"/>
              <a:t> </a:t>
            </a:r>
            <a:r>
              <a:rPr lang="en-US" dirty="0" err="1" smtClean="0"/>
              <a:t>skeleta</a:t>
            </a:r>
            <a:r>
              <a:rPr lang="en-US" dirty="0" smtClean="0"/>
              <a:t>. </a:t>
            </a:r>
            <a:endParaRPr lang="x-none" dirty="0" smtClean="0"/>
          </a:p>
          <a:p>
            <a:pPr algn="just"/>
            <a:endParaRPr lang="x-none" dirty="0" smtClean="0"/>
          </a:p>
          <a:p>
            <a:pPr algn="just"/>
            <a:r>
              <a:rPr lang="en-US" dirty="0" smtClean="0"/>
              <a:t>To </a:t>
            </a:r>
            <a:r>
              <a:rPr lang="en-US" dirty="0" err="1" smtClean="0"/>
              <a:t>dovodi</a:t>
            </a:r>
            <a:r>
              <a:rPr lang="en-US" dirty="0" smtClean="0"/>
              <a:t> do </a:t>
            </a:r>
            <a:r>
              <a:rPr lang="en-US" dirty="0" err="1" smtClean="0"/>
              <a:t>povećane</a:t>
            </a:r>
            <a:r>
              <a:rPr lang="en-US" dirty="0" smtClean="0"/>
              <a:t> </a:t>
            </a:r>
            <a:r>
              <a:rPr lang="en-US" dirty="0" err="1" smtClean="0"/>
              <a:t>fragilnosti</a:t>
            </a:r>
            <a:r>
              <a:rPr lang="en-US" dirty="0" smtClean="0"/>
              <a:t> </a:t>
            </a:r>
            <a:r>
              <a:rPr lang="en-US" dirty="0" err="1" smtClean="0"/>
              <a:t>kostiju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povećanog</a:t>
            </a:r>
            <a:r>
              <a:rPr lang="en-US" dirty="0" smtClean="0"/>
              <a:t> </a:t>
            </a:r>
            <a:r>
              <a:rPr lang="en-US" dirty="0" err="1" smtClean="0"/>
              <a:t>rizika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njihovog</a:t>
            </a:r>
            <a:r>
              <a:rPr lang="en-US" dirty="0" smtClean="0"/>
              <a:t> </a:t>
            </a:r>
            <a:r>
              <a:rPr lang="en-US" dirty="0" err="1" smtClean="0"/>
              <a:t>preloma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Which-age-will-begin-bone-losing-in-osteoporo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268760"/>
            <a:ext cx="6838950" cy="368617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0516" y="2995332"/>
            <a:ext cx="985057" cy="366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5637" y="403412"/>
            <a:ext cx="8312727" cy="863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5637" y="1267384"/>
            <a:ext cx="8312727" cy="863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9091" y="536656"/>
            <a:ext cx="699654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 marR="4559" indent="582386"/>
            <a:r>
              <a:rPr lang="x-none" sz="3600" spc="-4" dirty="0" smtClean="0">
                <a:solidFill>
                  <a:srgbClr val="FAFD00"/>
                </a:solidFill>
              </a:rPr>
              <a:t>Faktori koji određuju gustinu kostiju </a:t>
            </a:r>
            <a:endParaRPr sz="3600" dirty="0"/>
          </a:p>
        </p:txBody>
      </p:sp>
      <p:sp>
        <p:nvSpPr>
          <p:cNvPr id="6" name="object 6"/>
          <p:cNvSpPr/>
          <p:nvPr/>
        </p:nvSpPr>
        <p:spPr>
          <a:xfrm>
            <a:off x="1389611" y="2000250"/>
            <a:ext cx="494607" cy="131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23958" y="2084294"/>
            <a:ext cx="934489" cy="470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5637" y="2130686"/>
            <a:ext cx="8312727" cy="865094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6169" y="2281965"/>
            <a:ext cx="1049828" cy="7133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5637" y="2131358"/>
            <a:ext cx="8309956" cy="7597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39638" y="2151529"/>
            <a:ext cx="2605809" cy="843803"/>
          </a:xfrm>
          <a:custGeom>
            <a:avLst/>
            <a:gdLst/>
            <a:ahLst/>
            <a:cxnLst/>
            <a:rect l="l" t="t" r="r" b="b"/>
            <a:pathLst>
              <a:path w="2866390" h="956310">
                <a:moveTo>
                  <a:pt x="0" y="0"/>
                </a:moveTo>
                <a:lnTo>
                  <a:pt x="0" y="956310"/>
                </a:lnTo>
                <a:lnTo>
                  <a:pt x="2865881" y="956309"/>
                </a:lnTo>
                <a:lnTo>
                  <a:pt x="286588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34096" y="2146151"/>
            <a:ext cx="2628323" cy="849406"/>
          </a:xfrm>
          <a:custGeom>
            <a:avLst/>
            <a:gdLst/>
            <a:ahLst/>
            <a:cxnLst/>
            <a:rect l="l" t="t" r="r" b="b"/>
            <a:pathLst>
              <a:path w="2891154" h="962660">
                <a:moveTo>
                  <a:pt x="12954" y="12954"/>
                </a:moveTo>
                <a:lnTo>
                  <a:pt x="12954" y="3047"/>
                </a:lnTo>
                <a:lnTo>
                  <a:pt x="9906" y="0"/>
                </a:lnTo>
                <a:lnTo>
                  <a:pt x="3048" y="0"/>
                </a:lnTo>
                <a:lnTo>
                  <a:pt x="0" y="3048"/>
                </a:lnTo>
                <a:lnTo>
                  <a:pt x="0" y="9906"/>
                </a:lnTo>
                <a:lnTo>
                  <a:pt x="3048" y="12954"/>
                </a:lnTo>
                <a:lnTo>
                  <a:pt x="12954" y="12954"/>
                </a:lnTo>
                <a:close/>
              </a:path>
              <a:path w="2891154" h="962660">
                <a:moveTo>
                  <a:pt x="12954" y="962406"/>
                </a:moveTo>
                <a:lnTo>
                  <a:pt x="12954" y="12954"/>
                </a:lnTo>
                <a:lnTo>
                  <a:pt x="3048" y="12954"/>
                </a:lnTo>
                <a:lnTo>
                  <a:pt x="0" y="9906"/>
                </a:lnTo>
                <a:lnTo>
                  <a:pt x="0" y="962406"/>
                </a:lnTo>
                <a:lnTo>
                  <a:pt x="12954" y="962406"/>
                </a:lnTo>
                <a:close/>
              </a:path>
              <a:path w="2891154" h="962660">
                <a:moveTo>
                  <a:pt x="2891028" y="962406"/>
                </a:moveTo>
                <a:lnTo>
                  <a:pt x="2891028" y="3047"/>
                </a:lnTo>
                <a:lnTo>
                  <a:pt x="2887980" y="0"/>
                </a:lnTo>
                <a:lnTo>
                  <a:pt x="9906" y="0"/>
                </a:lnTo>
                <a:lnTo>
                  <a:pt x="12954" y="3047"/>
                </a:lnTo>
                <a:lnTo>
                  <a:pt x="12954" y="12954"/>
                </a:lnTo>
                <a:lnTo>
                  <a:pt x="2878074" y="12953"/>
                </a:lnTo>
                <a:lnTo>
                  <a:pt x="2878074" y="6095"/>
                </a:lnTo>
                <a:lnTo>
                  <a:pt x="2884170" y="12953"/>
                </a:lnTo>
                <a:lnTo>
                  <a:pt x="2884170" y="962406"/>
                </a:lnTo>
                <a:lnTo>
                  <a:pt x="2891028" y="962406"/>
                </a:lnTo>
                <a:close/>
              </a:path>
              <a:path w="2891154" h="962660">
                <a:moveTo>
                  <a:pt x="2884170" y="12953"/>
                </a:moveTo>
                <a:lnTo>
                  <a:pt x="2878074" y="6095"/>
                </a:lnTo>
                <a:lnTo>
                  <a:pt x="2878074" y="12953"/>
                </a:lnTo>
                <a:lnTo>
                  <a:pt x="2884170" y="12953"/>
                </a:lnTo>
                <a:close/>
              </a:path>
              <a:path w="2891154" h="962660">
                <a:moveTo>
                  <a:pt x="2884170" y="962406"/>
                </a:moveTo>
                <a:lnTo>
                  <a:pt x="2884170" y="12953"/>
                </a:lnTo>
                <a:lnTo>
                  <a:pt x="2878074" y="12953"/>
                </a:lnTo>
                <a:lnTo>
                  <a:pt x="2878074" y="962406"/>
                </a:lnTo>
                <a:lnTo>
                  <a:pt x="2884170" y="9624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50818" y="2131358"/>
            <a:ext cx="1045325" cy="8639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75552" y="2376806"/>
            <a:ext cx="501545" cy="6185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23958" y="2131358"/>
            <a:ext cx="934489" cy="8639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5637" y="2994659"/>
            <a:ext cx="8312727" cy="865094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86008" y="3527164"/>
            <a:ext cx="1935595" cy="332254"/>
          </a:xfrm>
          <a:custGeom>
            <a:avLst/>
            <a:gdLst/>
            <a:ahLst/>
            <a:cxnLst/>
            <a:rect l="l" t="t" r="r" b="b"/>
            <a:pathLst>
              <a:path w="2129154" h="376554">
                <a:moveTo>
                  <a:pt x="2128971" y="138684"/>
                </a:moveTo>
                <a:lnTo>
                  <a:pt x="2128971" y="0"/>
                </a:lnTo>
                <a:lnTo>
                  <a:pt x="1973523" y="35052"/>
                </a:lnTo>
                <a:lnTo>
                  <a:pt x="1792167" y="70104"/>
                </a:lnTo>
                <a:lnTo>
                  <a:pt x="1603191" y="105156"/>
                </a:lnTo>
                <a:lnTo>
                  <a:pt x="1405071" y="130302"/>
                </a:lnTo>
                <a:lnTo>
                  <a:pt x="982923" y="190500"/>
                </a:lnTo>
                <a:lnTo>
                  <a:pt x="776421" y="216408"/>
                </a:lnTo>
                <a:lnTo>
                  <a:pt x="578301" y="250698"/>
                </a:lnTo>
                <a:lnTo>
                  <a:pt x="379419" y="276606"/>
                </a:lnTo>
                <a:lnTo>
                  <a:pt x="198825" y="320802"/>
                </a:lnTo>
                <a:lnTo>
                  <a:pt x="34995" y="363474"/>
                </a:lnTo>
                <a:lnTo>
                  <a:pt x="0" y="376428"/>
                </a:lnTo>
                <a:lnTo>
                  <a:pt x="697934" y="376428"/>
                </a:lnTo>
                <a:lnTo>
                  <a:pt x="767277" y="363474"/>
                </a:lnTo>
                <a:lnTo>
                  <a:pt x="905199" y="338328"/>
                </a:lnTo>
                <a:lnTo>
                  <a:pt x="1214571" y="285750"/>
                </a:lnTo>
                <a:lnTo>
                  <a:pt x="1525467" y="250698"/>
                </a:lnTo>
                <a:lnTo>
                  <a:pt x="1843221" y="198882"/>
                </a:lnTo>
                <a:lnTo>
                  <a:pt x="1991049" y="172974"/>
                </a:lnTo>
                <a:lnTo>
                  <a:pt x="2128971" y="138684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16685" y="3649531"/>
            <a:ext cx="1296438" cy="20977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60819" y="2995331"/>
            <a:ext cx="2286395" cy="8639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39638" y="2994659"/>
            <a:ext cx="2605809" cy="502024"/>
          </a:xfrm>
          <a:custGeom>
            <a:avLst/>
            <a:gdLst/>
            <a:ahLst/>
            <a:cxnLst/>
            <a:rect l="l" t="t" r="r" b="b"/>
            <a:pathLst>
              <a:path w="2866390" h="568960">
                <a:moveTo>
                  <a:pt x="0" y="0"/>
                </a:moveTo>
                <a:lnTo>
                  <a:pt x="0" y="568452"/>
                </a:lnTo>
                <a:lnTo>
                  <a:pt x="2865881" y="568451"/>
                </a:lnTo>
                <a:lnTo>
                  <a:pt x="286588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34096" y="2995332"/>
            <a:ext cx="2628323" cy="515471"/>
          </a:xfrm>
          <a:custGeom>
            <a:avLst/>
            <a:gdLst/>
            <a:ahLst/>
            <a:cxnLst/>
            <a:rect l="l" t="t" r="r" b="b"/>
            <a:pathLst>
              <a:path w="2891154" h="584200">
                <a:moveTo>
                  <a:pt x="12954" y="571499"/>
                </a:moveTo>
                <a:lnTo>
                  <a:pt x="12954" y="0"/>
                </a:lnTo>
                <a:lnTo>
                  <a:pt x="0" y="0"/>
                </a:lnTo>
                <a:lnTo>
                  <a:pt x="0" y="581405"/>
                </a:lnTo>
                <a:lnTo>
                  <a:pt x="3048" y="583691"/>
                </a:lnTo>
                <a:lnTo>
                  <a:pt x="6096" y="583691"/>
                </a:lnTo>
                <a:lnTo>
                  <a:pt x="6096" y="571499"/>
                </a:lnTo>
                <a:lnTo>
                  <a:pt x="12954" y="571499"/>
                </a:lnTo>
                <a:close/>
              </a:path>
              <a:path w="2891154" h="584200">
                <a:moveTo>
                  <a:pt x="2884170" y="571499"/>
                </a:moveTo>
                <a:lnTo>
                  <a:pt x="6096" y="571499"/>
                </a:lnTo>
                <a:lnTo>
                  <a:pt x="12954" y="577595"/>
                </a:lnTo>
                <a:lnTo>
                  <a:pt x="12954" y="583691"/>
                </a:lnTo>
                <a:lnTo>
                  <a:pt x="2878073" y="583691"/>
                </a:lnTo>
                <a:lnTo>
                  <a:pt x="2878074" y="577595"/>
                </a:lnTo>
                <a:lnTo>
                  <a:pt x="2884170" y="571499"/>
                </a:lnTo>
                <a:close/>
              </a:path>
              <a:path w="2891154" h="584200">
                <a:moveTo>
                  <a:pt x="12954" y="583691"/>
                </a:moveTo>
                <a:lnTo>
                  <a:pt x="12954" y="577595"/>
                </a:lnTo>
                <a:lnTo>
                  <a:pt x="6096" y="571499"/>
                </a:lnTo>
                <a:lnTo>
                  <a:pt x="6096" y="583691"/>
                </a:lnTo>
                <a:lnTo>
                  <a:pt x="12954" y="583691"/>
                </a:lnTo>
                <a:close/>
              </a:path>
              <a:path w="2891154" h="584200">
                <a:moveTo>
                  <a:pt x="2891028" y="581405"/>
                </a:moveTo>
                <a:lnTo>
                  <a:pt x="2891028" y="0"/>
                </a:lnTo>
                <a:lnTo>
                  <a:pt x="2878074" y="0"/>
                </a:lnTo>
                <a:lnTo>
                  <a:pt x="2878073" y="571499"/>
                </a:lnTo>
                <a:lnTo>
                  <a:pt x="2884170" y="571499"/>
                </a:lnTo>
                <a:lnTo>
                  <a:pt x="2884170" y="583691"/>
                </a:lnTo>
                <a:lnTo>
                  <a:pt x="2887980" y="583691"/>
                </a:lnTo>
                <a:lnTo>
                  <a:pt x="2891028" y="581405"/>
                </a:lnTo>
                <a:close/>
              </a:path>
              <a:path w="2891154" h="584200">
                <a:moveTo>
                  <a:pt x="2884170" y="583691"/>
                </a:moveTo>
                <a:lnTo>
                  <a:pt x="2884170" y="571499"/>
                </a:lnTo>
                <a:lnTo>
                  <a:pt x="2878074" y="577595"/>
                </a:lnTo>
                <a:lnTo>
                  <a:pt x="2878073" y="583691"/>
                </a:lnTo>
                <a:lnTo>
                  <a:pt x="2884170" y="5836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77649" y="3511700"/>
            <a:ext cx="331932" cy="347943"/>
          </a:xfrm>
          <a:custGeom>
            <a:avLst/>
            <a:gdLst/>
            <a:ahLst/>
            <a:cxnLst/>
            <a:rect l="l" t="t" r="r" b="b"/>
            <a:pathLst>
              <a:path w="365125" h="394335">
                <a:moveTo>
                  <a:pt x="364765" y="17526"/>
                </a:moveTo>
                <a:lnTo>
                  <a:pt x="342667" y="0"/>
                </a:lnTo>
                <a:lnTo>
                  <a:pt x="33295" y="367284"/>
                </a:lnTo>
                <a:lnTo>
                  <a:pt x="8911" y="348234"/>
                </a:lnTo>
                <a:lnTo>
                  <a:pt x="0" y="393954"/>
                </a:lnTo>
                <a:lnTo>
                  <a:pt x="55393" y="393954"/>
                </a:lnTo>
                <a:lnTo>
                  <a:pt x="55393" y="386334"/>
                </a:lnTo>
                <a:lnTo>
                  <a:pt x="364765" y="17526"/>
                </a:lnTo>
                <a:close/>
              </a:path>
              <a:path w="365125" h="394335">
                <a:moveTo>
                  <a:pt x="64232" y="393954"/>
                </a:moveTo>
                <a:lnTo>
                  <a:pt x="55393" y="386334"/>
                </a:lnTo>
                <a:lnTo>
                  <a:pt x="55393" y="393954"/>
                </a:lnTo>
                <a:lnTo>
                  <a:pt x="64232" y="393954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1907" y="3505647"/>
            <a:ext cx="344055" cy="354106"/>
          </a:xfrm>
          <a:custGeom>
            <a:avLst/>
            <a:gdLst/>
            <a:ahLst/>
            <a:cxnLst/>
            <a:rect l="l" t="t" r="r" b="b"/>
            <a:pathLst>
              <a:path w="378459" h="401320">
                <a:moveTo>
                  <a:pt x="20045" y="366405"/>
                </a:moveTo>
                <a:lnTo>
                  <a:pt x="11417" y="359663"/>
                </a:lnTo>
                <a:lnTo>
                  <a:pt x="9131" y="357377"/>
                </a:lnTo>
                <a:lnTo>
                  <a:pt x="8756" y="355505"/>
                </a:lnTo>
                <a:lnTo>
                  <a:pt x="0" y="400812"/>
                </a:lnTo>
                <a:lnTo>
                  <a:pt x="13395" y="400812"/>
                </a:lnTo>
                <a:lnTo>
                  <a:pt x="20045" y="366405"/>
                </a:lnTo>
                <a:close/>
              </a:path>
              <a:path w="378459" h="401320">
                <a:moveTo>
                  <a:pt x="9512" y="352043"/>
                </a:moveTo>
                <a:lnTo>
                  <a:pt x="8369" y="353567"/>
                </a:lnTo>
                <a:lnTo>
                  <a:pt x="8756" y="355505"/>
                </a:lnTo>
                <a:lnTo>
                  <a:pt x="9131" y="353567"/>
                </a:lnTo>
                <a:lnTo>
                  <a:pt x="9512" y="352043"/>
                </a:lnTo>
                <a:close/>
              </a:path>
              <a:path w="378459" h="401320">
                <a:moveTo>
                  <a:pt x="22847" y="352805"/>
                </a:moveTo>
                <a:lnTo>
                  <a:pt x="22161" y="351662"/>
                </a:lnTo>
                <a:lnTo>
                  <a:pt x="19799" y="349757"/>
                </a:lnTo>
                <a:lnTo>
                  <a:pt x="18136" y="348511"/>
                </a:lnTo>
                <a:lnTo>
                  <a:pt x="16751" y="348233"/>
                </a:lnTo>
                <a:lnTo>
                  <a:pt x="13703" y="348233"/>
                </a:lnTo>
                <a:lnTo>
                  <a:pt x="8756" y="355505"/>
                </a:lnTo>
                <a:lnTo>
                  <a:pt x="9131" y="357377"/>
                </a:lnTo>
                <a:lnTo>
                  <a:pt x="11417" y="359663"/>
                </a:lnTo>
                <a:lnTo>
                  <a:pt x="20045" y="366405"/>
                </a:lnTo>
                <a:lnTo>
                  <a:pt x="22085" y="355853"/>
                </a:lnTo>
                <a:lnTo>
                  <a:pt x="22847" y="352805"/>
                </a:lnTo>
                <a:close/>
              </a:path>
              <a:path w="378459" h="401320">
                <a:moveTo>
                  <a:pt x="11798" y="349376"/>
                </a:moveTo>
                <a:lnTo>
                  <a:pt x="9893" y="350519"/>
                </a:lnTo>
                <a:lnTo>
                  <a:pt x="9512" y="352043"/>
                </a:lnTo>
                <a:lnTo>
                  <a:pt x="10655" y="350519"/>
                </a:lnTo>
                <a:lnTo>
                  <a:pt x="11798" y="349376"/>
                </a:lnTo>
                <a:close/>
              </a:path>
              <a:path w="378459" h="401320">
                <a:moveTo>
                  <a:pt x="18136" y="348511"/>
                </a:moveTo>
                <a:lnTo>
                  <a:pt x="16751" y="347471"/>
                </a:lnTo>
                <a:lnTo>
                  <a:pt x="12941" y="348233"/>
                </a:lnTo>
                <a:lnTo>
                  <a:pt x="11798" y="349376"/>
                </a:lnTo>
                <a:lnTo>
                  <a:pt x="13703" y="348233"/>
                </a:lnTo>
                <a:lnTo>
                  <a:pt x="16751" y="348233"/>
                </a:lnTo>
                <a:lnTo>
                  <a:pt x="18136" y="348511"/>
                </a:lnTo>
                <a:close/>
              </a:path>
              <a:path w="378459" h="401320">
                <a:moveTo>
                  <a:pt x="22161" y="351662"/>
                </a:moveTo>
                <a:lnTo>
                  <a:pt x="20561" y="348995"/>
                </a:lnTo>
                <a:lnTo>
                  <a:pt x="18136" y="348511"/>
                </a:lnTo>
                <a:lnTo>
                  <a:pt x="19799" y="349757"/>
                </a:lnTo>
                <a:lnTo>
                  <a:pt x="22161" y="351662"/>
                </a:lnTo>
                <a:close/>
              </a:path>
              <a:path w="378459" h="401320">
                <a:moveTo>
                  <a:pt x="22847" y="368593"/>
                </a:moveTo>
                <a:lnTo>
                  <a:pt x="22847" y="352805"/>
                </a:lnTo>
                <a:lnTo>
                  <a:pt x="22085" y="355853"/>
                </a:lnTo>
                <a:lnTo>
                  <a:pt x="20045" y="366405"/>
                </a:lnTo>
                <a:lnTo>
                  <a:pt x="22847" y="368593"/>
                </a:lnTo>
                <a:close/>
              </a:path>
              <a:path w="378459" h="401320">
                <a:moveTo>
                  <a:pt x="38363" y="364729"/>
                </a:moveTo>
                <a:lnTo>
                  <a:pt x="22161" y="351662"/>
                </a:lnTo>
                <a:lnTo>
                  <a:pt x="22847" y="352805"/>
                </a:lnTo>
                <a:lnTo>
                  <a:pt x="22847" y="368593"/>
                </a:lnTo>
                <a:lnTo>
                  <a:pt x="34277" y="377523"/>
                </a:lnTo>
                <a:lnTo>
                  <a:pt x="34277" y="369569"/>
                </a:lnTo>
                <a:lnTo>
                  <a:pt x="38363" y="364729"/>
                </a:lnTo>
                <a:close/>
              </a:path>
              <a:path w="378459" h="401320">
                <a:moveTo>
                  <a:pt x="43421" y="368807"/>
                </a:moveTo>
                <a:lnTo>
                  <a:pt x="38363" y="364729"/>
                </a:lnTo>
                <a:lnTo>
                  <a:pt x="34277" y="369569"/>
                </a:lnTo>
                <a:lnTo>
                  <a:pt x="43421" y="368807"/>
                </a:lnTo>
                <a:close/>
              </a:path>
              <a:path w="378459" h="401320">
                <a:moveTo>
                  <a:pt x="43421" y="378713"/>
                </a:moveTo>
                <a:lnTo>
                  <a:pt x="43421" y="368807"/>
                </a:lnTo>
                <a:lnTo>
                  <a:pt x="34277" y="369569"/>
                </a:lnTo>
                <a:lnTo>
                  <a:pt x="34277" y="377523"/>
                </a:lnTo>
                <a:lnTo>
                  <a:pt x="35801" y="378713"/>
                </a:lnTo>
                <a:lnTo>
                  <a:pt x="38087" y="380999"/>
                </a:lnTo>
                <a:lnTo>
                  <a:pt x="41897" y="380237"/>
                </a:lnTo>
                <a:lnTo>
                  <a:pt x="43421" y="378713"/>
                </a:lnTo>
                <a:close/>
              </a:path>
              <a:path w="378459" h="401320">
                <a:moveTo>
                  <a:pt x="377939" y="25907"/>
                </a:moveTo>
                <a:lnTo>
                  <a:pt x="377177" y="23621"/>
                </a:lnTo>
                <a:lnTo>
                  <a:pt x="377177" y="22097"/>
                </a:lnTo>
                <a:lnTo>
                  <a:pt x="376415" y="20573"/>
                </a:lnTo>
                <a:lnTo>
                  <a:pt x="374891" y="19811"/>
                </a:lnTo>
                <a:lnTo>
                  <a:pt x="352793" y="2285"/>
                </a:lnTo>
                <a:lnTo>
                  <a:pt x="349745" y="0"/>
                </a:lnTo>
                <a:lnTo>
                  <a:pt x="345935" y="761"/>
                </a:lnTo>
                <a:lnTo>
                  <a:pt x="343649" y="3047"/>
                </a:lnTo>
                <a:lnTo>
                  <a:pt x="38363" y="364729"/>
                </a:lnTo>
                <a:lnTo>
                  <a:pt x="43421" y="368807"/>
                </a:lnTo>
                <a:lnTo>
                  <a:pt x="43421" y="378713"/>
                </a:lnTo>
                <a:lnTo>
                  <a:pt x="44183" y="377951"/>
                </a:lnTo>
                <a:lnTo>
                  <a:pt x="345173" y="21360"/>
                </a:lnTo>
                <a:lnTo>
                  <a:pt x="345173" y="12191"/>
                </a:lnTo>
                <a:lnTo>
                  <a:pt x="353555" y="11429"/>
                </a:lnTo>
                <a:lnTo>
                  <a:pt x="353555" y="18839"/>
                </a:lnTo>
                <a:lnTo>
                  <a:pt x="362202" y="25697"/>
                </a:lnTo>
                <a:lnTo>
                  <a:pt x="366509" y="20573"/>
                </a:lnTo>
                <a:lnTo>
                  <a:pt x="367271" y="29717"/>
                </a:lnTo>
                <a:lnTo>
                  <a:pt x="367271" y="38952"/>
                </a:lnTo>
                <a:lnTo>
                  <a:pt x="375653" y="28955"/>
                </a:lnTo>
                <a:lnTo>
                  <a:pt x="377177" y="27431"/>
                </a:lnTo>
                <a:lnTo>
                  <a:pt x="377939" y="25907"/>
                </a:lnTo>
                <a:close/>
              </a:path>
              <a:path w="378459" h="401320">
                <a:moveTo>
                  <a:pt x="367271" y="38952"/>
                </a:moveTo>
                <a:lnTo>
                  <a:pt x="367271" y="29717"/>
                </a:lnTo>
                <a:lnTo>
                  <a:pt x="362202" y="25697"/>
                </a:lnTo>
                <a:lnTo>
                  <a:pt x="57137" y="388619"/>
                </a:lnTo>
                <a:lnTo>
                  <a:pt x="54851" y="391667"/>
                </a:lnTo>
                <a:lnTo>
                  <a:pt x="54851" y="395477"/>
                </a:lnTo>
                <a:lnTo>
                  <a:pt x="57899" y="397763"/>
                </a:lnTo>
                <a:lnTo>
                  <a:pt x="61435" y="400812"/>
                </a:lnTo>
                <a:lnTo>
                  <a:pt x="66281" y="400812"/>
                </a:lnTo>
                <a:lnTo>
                  <a:pt x="66281" y="387857"/>
                </a:lnTo>
                <a:lnTo>
                  <a:pt x="71173" y="392075"/>
                </a:lnTo>
                <a:lnTo>
                  <a:pt x="367271" y="38952"/>
                </a:lnTo>
                <a:close/>
              </a:path>
              <a:path w="378459" h="401320">
                <a:moveTo>
                  <a:pt x="71173" y="392075"/>
                </a:moveTo>
                <a:lnTo>
                  <a:pt x="66281" y="387857"/>
                </a:lnTo>
                <a:lnTo>
                  <a:pt x="67043" y="397001"/>
                </a:lnTo>
                <a:lnTo>
                  <a:pt x="71173" y="392075"/>
                </a:lnTo>
                <a:close/>
              </a:path>
              <a:path w="378459" h="401320">
                <a:moveTo>
                  <a:pt x="81308" y="400812"/>
                </a:moveTo>
                <a:lnTo>
                  <a:pt x="71173" y="392075"/>
                </a:lnTo>
                <a:lnTo>
                  <a:pt x="67043" y="397001"/>
                </a:lnTo>
                <a:lnTo>
                  <a:pt x="66281" y="387857"/>
                </a:lnTo>
                <a:lnTo>
                  <a:pt x="66281" y="400812"/>
                </a:lnTo>
                <a:lnTo>
                  <a:pt x="81308" y="400812"/>
                </a:lnTo>
                <a:close/>
              </a:path>
              <a:path w="378459" h="401320">
                <a:moveTo>
                  <a:pt x="353555" y="11429"/>
                </a:moveTo>
                <a:lnTo>
                  <a:pt x="345173" y="12191"/>
                </a:lnTo>
                <a:lnTo>
                  <a:pt x="349808" y="15868"/>
                </a:lnTo>
                <a:lnTo>
                  <a:pt x="353555" y="11429"/>
                </a:lnTo>
                <a:close/>
              </a:path>
              <a:path w="378459" h="401320">
                <a:moveTo>
                  <a:pt x="349808" y="15868"/>
                </a:moveTo>
                <a:lnTo>
                  <a:pt x="345173" y="12191"/>
                </a:lnTo>
                <a:lnTo>
                  <a:pt x="345173" y="21360"/>
                </a:lnTo>
                <a:lnTo>
                  <a:pt x="349808" y="15868"/>
                </a:lnTo>
                <a:close/>
              </a:path>
              <a:path w="378459" h="401320">
                <a:moveTo>
                  <a:pt x="353555" y="18839"/>
                </a:moveTo>
                <a:lnTo>
                  <a:pt x="353555" y="11429"/>
                </a:lnTo>
                <a:lnTo>
                  <a:pt x="349808" y="15868"/>
                </a:lnTo>
                <a:lnTo>
                  <a:pt x="353555" y="18839"/>
                </a:lnTo>
                <a:close/>
              </a:path>
              <a:path w="378459" h="401320">
                <a:moveTo>
                  <a:pt x="367271" y="29717"/>
                </a:moveTo>
                <a:lnTo>
                  <a:pt x="366509" y="20573"/>
                </a:lnTo>
                <a:lnTo>
                  <a:pt x="362202" y="25697"/>
                </a:lnTo>
                <a:lnTo>
                  <a:pt x="367271" y="29717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237442" y="3294753"/>
            <a:ext cx="1229014" cy="3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lang="x-none" sz="2500" i="1" dirty="0" smtClean="0">
                <a:solidFill>
                  <a:srgbClr val="FFCC00"/>
                </a:solidFill>
                <a:latin typeface="Arial"/>
                <a:cs typeface="Arial"/>
              </a:rPr>
              <a:t>Ishrana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375501" y="2995331"/>
            <a:ext cx="500211" cy="35365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534526" y="2267847"/>
            <a:ext cx="173355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 marR="4559"/>
            <a:r>
              <a:rPr sz="3200" i="1" spc="-4" dirty="0" smtClean="0">
                <a:solidFill>
                  <a:srgbClr val="FFC000"/>
                </a:solidFill>
                <a:latin typeface="Arial"/>
                <a:cs typeface="Arial"/>
              </a:rPr>
              <a:t>Genet</a:t>
            </a:r>
            <a:r>
              <a:rPr lang="x-none" sz="3200" i="1" spc="-4" dirty="0" smtClean="0">
                <a:solidFill>
                  <a:srgbClr val="FFC000"/>
                </a:solidFill>
                <a:latin typeface="Arial"/>
                <a:cs typeface="Arial"/>
              </a:rPr>
              <a:t>ika</a:t>
            </a:r>
            <a:r>
              <a:rPr sz="3200" i="1" spc="-4" dirty="0" smtClean="0">
                <a:solidFill>
                  <a:srgbClr val="FFC000"/>
                </a:solidFill>
                <a:latin typeface="Arial"/>
                <a:cs typeface="Arial"/>
              </a:rPr>
              <a:t>  </a:t>
            </a:r>
            <a:r>
              <a:rPr sz="3200" i="1" spc="-4" dirty="0">
                <a:solidFill>
                  <a:srgbClr val="FFC000"/>
                </a:solidFill>
                <a:latin typeface="Arial"/>
                <a:cs typeface="Arial"/>
              </a:rPr>
              <a:t>(60</a:t>
            </a:r>
            <a:r>
              <a:rPr sz="3200" i="1" dirty="0">
                <a:solidFill>
                  <a:srgbClr val="FFC000"/>
                </a:solidFill>
                <a:latin typeface="Arial"/>
                <a:cs typeface="Arial"/>
              </a:rPr>
              <a:t>-</a:t>
            </a:r>
            <a:r>
              <a:rPr sz="3200" i="1" spc="-4" dirty="0">
                <a:solidFill>
                  <a:srgbClr val="FFC000"/>
                </a:solidFill>
                <a:latin typeface="Arial"/>
                <a:cs typeface="Arial"/>
              </a:rPr>
              <a:t>80%)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423958" y="2995331"/>
            <a:ext cx="934489" cy="4814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50773" y="3498252"/>
            <a:ext cx="58305" cy="361390"/>
          </a:xfrm>
          <a:custGeom>
            <a:avLst/>
            <a:gdLst/>
            <a:ahLst/>
            <a:cxnLst/>
            <a:rect l="l" t="t" r="r" b="b"/>
            <a:pathLst>
              <a:path w="64135" h="409575">
                <a:moveTo>
                  <a:pt x="64008" y="0"/>
                </a:moveTo>
                <a:lnTo>
                  <a:pt x="64008" y="409193"/>
                </a:lnTo>
                <a:lnTo>
                  <a:pt x="0" y="409193"/>
                </a:lnTo>
                <a:lnTo>
                  <a:pt x="0" y="0"/>
                </a:lnTo>
                <a:lnTo>
                  <a:pt x="64008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47850" y="3786019"/>
            <a:ext cx="129309" cy="73399"/>
          </a:xfrm>
          <a:custGeom>
            <a:avLst/>
            <a:gdLst/>
            <a:ahLst/>
            <a:cxnLst/>
            <a:rect l="l" t="t" r="r" b="b"/>
            <a:pathLst>
              <a:path w="142239" h="83185">
                <a:moveTo>
                  <a:pt x="141760" y="83058"/>
                </a:moveTo>
                <a:lnTo>
                  <a:pt x="40386" y="0"/>
                </a:lnTo>
                <a:lnTo>
                  <a:pt x="0" y="48768"/>
                </a:lnTo>
                <a:lnTo>
                  <a:pt x="41851" y="83058"/>
                </a:lnTo>
                <a:lnTo>
                  <a:pt x="141760" y="8305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5637" y="3858633"/>
            <a:ext cx="8312727" cy="865094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35436" y="4145055"/>
            <a:ext cx="1383075" cy="5782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40978" y="3859305"/>
            <a:ext cx="2141105" cy="863973"/>
          </a:xfrm>
          <a:custGeom>
            <a:avLst/>
            <a:gdLst/>
            <a:ahLst/>
            <a:cxnLst/>
            <a:rect l="l" t="t" r="r" b="b"/>
            <a:pathLst>
              <a:path w="2355215" h="979170">
                <a:moveTo>
                  <a:pt x="1077467" y="0"/>
                </a:moveTo>
                <a:lnTo>
                  <a:pt x="379532" y="0"/>
                </a:lnTo>
                <a:lnTo>
                  <a:pt x="276606" y="38099"/>
                </a:lnTo>
                <a:lnTo>
                  <a:pt x="156210" y="99821"/>
                </a:lnTo>
                <a:lnTo>
                  <a:pt x="70103" y="160019"/>
                </a:lnTo>
                <a:lnTo>
                  <a:pt x="44957" y="193547"/>
                </a:lnTo>
                <a:lnTo>
                  <a:pt x="17525" y="238505"/>
                </a:lnTo>
                <a:lnTo>
                  <a:pt x="0" y="281177"/>
                </a:lnTo>
                <a:lnTo>
                  <a:pt x="0" y="323849"/>
                </a:lnTo>
                <a:lnTo>
                  <a:pt x="9906" y="376427"/>
                </a:lnTo>
                <a:lnTo>
                  <a:pt x="27432" y="419099"/>
                </a:lnTo>
                <a:lnTo>
                  <a:pt x="52578" y="461771"/>
                </a:lnTo>
                <a:lnTo>
                  <a:pt x="87630" y="496823"/>
                </a:lnTo>
                <a:lnTo>
                  <a:pt x="181356" y="565403"/>
                </a:lnTo>
                <a:lnTo>
                  <a:pt x="311658" y="634745"/>
                </a:lnTo>
                <a:lnTo>
                  <a:pt x="457200" y="687323"/>
                </a:lnTo>
                <a:lnTo>
                  <a:pt x="518159" y="706320"/>
                </a:lnTo>
                <a:lnTo>
                  <a:pt x="518159" y="316229"/>
                </a:lnTo>
                <a:lnTo>
                  <a:pt x="525780" y="288797"/>
                </a:lnTo>
                <a:lnTo>
                  <a:pt x="560832" y="228599"/>
                </a:lnTo>
                <a:lnTo>
                  <a:pt x="613410" y="168401"/>
                </a:lnTo>
                <a:lnTo>
                  <a:pt x="691134" y="125729"/>
                </a:lnTo>
                <a:lnTo>
                  <a:pt x="784860" y="82295"/>
                </a:lnTo>
                <a:lnTo>
                  <a:pt x="887730" y="48005"/>
                </a:lnTo>
                <a:lnTo>
                  <a:pt x="1008126" y="12953"/>
                </a:lnTo>
                <a:lnTo>
                  <a:pt x="1077467" y="0"/>
                </a:lnTo>
                <a:close/>
              </a:path>
              <a:path w="2355215" h="979170">
                <a:moveTo>
                  <a:pt x="2354838" y="979170"/>
                </a:moveTo>
                <a:lnTo>
                  <a:pt x="2301988" y="968704"/>
                </a:lnTo>
                <a:lnTo>
                  <a:pt x="2250671" y="958648"/>
                </a:lnTo>
                <a:lnTo>
                  <a:pt x="2147719" y="938546"/>
                </a:lnTo>
                <a:lnTo>
                  <a:pt x="2096163" y="928401"/>
                </a:lnTo>
                <a:lnTo>
                  <a:pt x="2044605" y="918125"/>
                </a:lnTo>
                <a:lnTo>
                  <a:pt x="1993084" y="907670"/>
                </a:lnTo>
                <a:lnTo>
                  <a:pt x="1941641" y="896984"/>
                </a:lnTo>
                <a:lnTo>
                  <a:pt x="1890313" y="886019"/>
                </a:lnTo>
                <a:lnTo>
                  <a:pt x="1839139" y="874724"/>
                </a:lnTo>
                <a:lnTo>
                  <a:pt x="1788160" y="863049"/>
                </a:lnTo>
                <a:lnTo>
                  <a:pt x="1737413" y="850944"/>
                </a:lnTo>
                <a:lnTo>
                  <a:pt x="1686939" y="838360"/>
                </a:lnTo>
                <a:lnTo>
                  <a:pt x="1636776" y="825245"/>
                </a:lnTo>
                <a:lnTo>
                  <a:pt x="1292352" y="738377"/>
                </a:lnTo>
                <a:lnTo>
                  <a:pt x="1129284" y="687323"/>
                </a:lnTo>
                <a:lnTo>
                  <a:pt x="982980" y="634745"/>
                </a:lnTo>
                <a:lnTo>
                  <a:pt x="845058" y="582929"/>
                </a:lnTo>
                <a:lnTo>
                  <a:pt x="723900" y="521969"/>
                </a:lnTo>
                <a:lnTo>
                  <a:pt x="630174" y="471677"/>
                </a:lnTo>
                <a:lnTo>
                  <a:pt x="560832" y="409955"/>
                </a:lnTo>
                <a:lnTo>
                  <a:pt x="543306" y="376427"/>
                </a:lnTo>
                <a:lnTo>
                  <a:pt x="525780" y="348995"/>
                </a:lnTo>
                <a:lnTo>
                  <a:pt x="518159" y="316229"/>
                </a:lnTo>
                <a:lnTo>
                  <a:pt x="518159" y="706320"/>
                </a:lnTo>
                <a:lnTo>
                  <a:pt x="621030" y="738377"/>
                </a:lnTo>
                <a:lnTo>
                  <a:pt x="794004" y="790955"/>
                </a:lnTo>
                <a:lnTo>
                  <a:pt x="975360" y="833627"/>
                </a:lnTo>
                <a:lnTo>
                  <a:pt x="1155954" y="876299"/>
                </a:lnTo>
                <a:lnTo>
                  <a:pt x="1337310" y="928877"/>
                </a:lnTo>
                <a:lnTo>
                  <a:pt x="1500378" y="971549"/>
                </a:lnTo>
                <a:lnTo>
                  <a:pt x="1521581" y="979170"/>
                </a:lnTo>
                <a:lnTo>
                  <a:pt x="2354838" y="97917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12032" y="3859305"/>
            <a:ext cx="1312967" cy="54460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10002" y="3859305"/>
            <a:ext cx="990356" cy="57553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46612" y="4648770"/>
            <a:ext cx="647123" cy="74519"/>
          </a:xfrm>
          <a:custGeom>
            <a:avLst/>
            <a:gdLst/>
            <a:ahLst/>
            <a:cxnLst/>
            <a:rect l="l" t="t" r="r" b="b"/>
            <a:pathLst>
              <a:path w="711835" h="84454">
                <a:moveTo>
                  <a:pt x="711706" y="84444"/>
                </a:moveTo>
                <a:lnTo>
                  <a:pt x="686030" y="55109"/>
                </a:lnTo>
                <a:lnTo>
                  <a:pt x="635703" y="31437"/>
                </a:lnTo>
                <a:lnTo>
                  <a:pt x="579944" y="17123"/>
                </a:lnTo>
                <a:lnTo>
                  <a:pt x="532638" y="9768"/>
                </a:lnTo>
                <a:lnTo>
                  <a:pt x="494538" y="5958"/>
                </a:lnTo>
                <a:lnTo>
                  <a:pt x="456438" y="2910"/>
                </a:lnTo>
                <a:lnTo>
                  <a:pt x="418338" y="1386"/>
                </a:lnTo>
                <a:lnTo>
                  <a:pt x="336182" y="0"/>
                </a:lnTo>
                <a:lnTo>
                  <a:pt x="288551" y="720"/>
                </a:lnTo>
                <a:lnTo>
                  <a:pt x="240545" y="2972"/>
                </a:lnTo>
                <a:lnTo>
                  <a:pt x="193078" y="6942"/>
                </a:lnTo>
                <a:lnTo>
                  <a:pt x="147066" y="12816"/>
                </a:lnTo>
                <a:lnTo>
                  <a:pt x="105156" y="21198"/>
                </a:lnTo>
                <a:lnTo>
                  <a:pt x="53525" y="35976"/>
                </a:lnTo>
                <a:lnTo>
                  <a:pt x="5334" y="62346"/>
                </a:lnTo>
                <a:lnTo>
                  <a:pt x="0" y="75300"/>
                </a:lnTo>
                <a:lnTo>
                  <a:pt x="762" y="80634"/>
                </a:lnTo>
                <a:lnTo>
                  <a:pt x="762" y="83682"/>
                </a:lnTo>
                <a:lnTo>
                  <a:pt x="952" y="84444"/>
                </a:lnTo>
                <a:lnTo>
                  <a:pt x="711706" y="84444"/>
                </a:lnTo>
                <a:close/>
              </a:path>
            </a:pathLst>
          </a:custGeom>
          <a:solidFill>
            <a:srgbClr val="FFF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47305" y="4719918"/>
            <a:ext cx="577" cy="3362"/>
          </a:xfrm>
          <a:custGeom>
            <a:avLst/>
            <a:gdLst/>
            <a:ahLst/>
            <a:cxnLst/>
            <a:rect l="l" t="t" r="r" b="b"/>
            <a:pathLst>
              <a:path w="635" h="3810">
                <a:moveTo>
                  <a:pt x="0" y="0"/>
                </a:moveTo>
                <a:lnTo>
                  <a:pt x="0" y="3048"/>
                </a:lnTo>
                <a:lnTo>
                  <a:pt x="190" y="3810"/>
                </a:lnTo>
              </a:path>
            </a:pathLst>
          </a:custGeom>
          <a:ln w="183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46612" y="4648770"/>
            <a:ext cx="647123" cy="74519"/>
          </a:xfrm>
          <a:custGeom>
            <a:avLst/>
            <a:gdLst/>
            <a:ahLst/>
            <a:cxnLst/>
            <a:rect l="l" t="t" r="r" b="b"/>
            <a:pathLst>
              <a:path w="711835" h="84454">
                <a:moveTo>
                  <a:pt x="711706" y="84444"/>
                </a:moveTo>
                <a:lnTo>
                  <a:pt x="686030" y="55109"/>
                </a:lnTo>
                <a:lnTo>
                  <a:pt x="635703" y="31437"/>
                </a:lnTo>
                <a:lnTo>
                  <a:pt x="579944" y="17123"/>
                </a:lnTo>
                <a:lnTo>
                  <a:pt x="532638" y="9768"/>
                </a:lnTo>
                <a:lnTo>
                  <a:pt x="494538" y="5958"/>
                </a:lnTo>
                <a:lnTo>
                  <a:pt x="456438" y="2910"/>
                </a:lnTo>
                <a:lnTo>
                  <a:pt x="418338" y="1386"/>
                </a:lnTo>
                <a:lnTo>
                  <a:pt x="336182" y="0"/>
                </a:lnTo>
                <a:lnTo>
                  <a:pt x="288551" y="720"/>
                </a:lnTo>
                <a:lnTo>
                  <a:pt x="240545" y="2972"/>
                </a:lnTo>
                <a:lnTo>
                  <a:pt x="193078" y="6942"/>
                </a:lnTo>
                <a:lnTo>
                  <a:pt x="147066" y="12816"/>
                </a:lnTo>
                <a:lnTo>
                  <a:pt x="105156" y="21198"/>
                </a:lnTo>
                <a:lnTo>
                  <a:pt x="53525" y="35976"/>
                </a:lnTo>
                <a:lnTo>
                  <a:pt x="5334" y="62346"/>
                </a:lnTo>
                <a:lnTo>
                  <a:pt x="0" y="75300"/>
                </a:lnTo>
                <a:lnTo>
                  <a:pt x="762" y="80634"/>
                </a:lnTo>
              </a:path>
            </a:pathLst>
          </a:custGeom>
          <a:ln w="183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39452" y="4504093"/>
            <a:ext cx="673677" cy="211231"/>
          </a:xfrm>
          <a:custGeom>
            <a:avLst/>
            <a:gdLst/>
            <a:ahLst/>
            <a:cxnLst/>
            <a:rect l="l" t="t" r="r" b="b"/>
            <a:pathLst>
              <a:path w="741044" h="239395">
                <a:moveTo>
                  <a:pt x="43691" y="208787"/>
                </a:moveTo>
                <a:lnTo>
                  <a:pt x="43691" y="132587"/>
                </a:lnTo>
                <a:lnTo>
                  <a:pt x="35309" y="134111"/>
                </a:lnTo>
                <a:lnTo>
                  <a:pt x="14848" y="145961"/>
                </a:lnTo>
                <a:lnTo>
                  <a:pt x="1938" y="166601"/>
                </a:lnTo>
                <a:lnTo>
                  <a:pt x="0" y="190047"/>
                </a:lnTo>
                <a:lnTo>
                  <a:pt x="12449" y="210311"/>
                </a:lnTo>
                <a:lnTo>
                  <a:pt x="23117" y="218693"/>
                </a:lnTo>
                <a:lnTo>
                  <a:pt x="43691" y="208787"/>
                </a:lnTo>
                <a:close/>
              </a:path>
              <a:path w="741044" h="239395">
                <a:moveTo>
                  <a:pt x="640337" y="80009"/>
                </a:moveTo>
                <a:lnTo>
                  <a:pt x="640337" y="76199"/>
                </a:lnTo>
                <a:lnTo>
                  <a:pt x="638813" y="68579"/>
                </a:lnTo>
                <a:lnTo>
                  <a:pt x="636527" y="65531"/>
                </a:lnTo>
                <a:lnTo>
                  <a:pt x="631955" y="60959"/>
                </a:lnTo>
                <a:lnTo>
                  <a:pt x="628145" y="60197"/>
                </a:lnTo>
                <a:lnTo>
                  <a:pt x="624335" y="60197"/>
                </a:lnTo>
                <a:lnTo>
                  <a:pt x="619763" y="62483"/>
                </a:lnTo>
                <a:lnTo>
                  <a:pt x="616715" y="51053"/>
                </a:lnTo>
                <a:lnTo>
                  <a:pt x="590347" y="23086"/>
                </a:lnTo>
                <a:lnTo>
                  <a:pt x="552636" y="6638"/>
                </a:lnTo>
                <a:lnTo>
                  <a:pt x="511150" y="2683"/>
                </a:lnTo>
                <a:lnTo>
                  <a:pt x="473459" y="12191"/>
                </a:lnTo>
                <a:lnTo>
                  <a:pt x="457457" y="22097"/>
                </a:lnTo>
                <a:lnTo>
                  <a:pt x="454409" y="13715"/>
                </a:lnTo>
                <a:lnTo>
                  <a:pt x="447551" y="7619"/>
                </a:lnTo>
                <a:lnTo>
                  <a:pt x="439169" y="3047"/>
                </a:lnTo>
                <a:lnTo>
                  <a:pt x="430025" y="761"/>
                </a:lnTo>
                <a:lnTo>
                  <a:pt x="419357" y="0"/>
                </a:lnTo>
                <a:lnTo>
                  <a:pt x="407927" y="0"/>
                </a:lnTo>
                <a:lnTo>
                  <a:pt x="366017" y="15239"/>
                </a:lnTo>
                <a:lnTo>
                  <a:pt x="354587" y="29717"/>
                </a:lnTo>
                <a:lnTo>
                  <a:pt x="351539" y="22097"/>
                </a:lnTo>
                <a:lnTo>
                  <a:pt x="339191" y="11142"/>
                </a:lnTo>
                <a:lnTo>
                  <a:pt x="323864" y="7824"/>
                </a:lnTo>
                <a:lnTo>
                  <a:pt x="308850" y="12405"/>
                </a:lnTo>
                <a:lnTo>
                  <a:pt x="297437" y="25145"/>
                </a:lnTo>
                <a:lnTo>
                  <a:pt x="295913" y="33527"/>
                </a:lnTo>
                <a:lnTo>
                  <a:pt x="289055" y="27431"/>
                </a:lnTo>
                <a:lnTo>
                  <a:pt x="242051" y="14965"/>
                </a:lnTo>
                <a:lnTo>
                  <a:pt x="191740" y="14837"/>
                </a:lnTo>
                <a:lnTo>
                  <a:pt x="142680" y="27038"/>
                </a:lnTo>
                <a:lnTo>
                  <a:pt x="99431" y="51559"/>
                </a:lnTo>
                <a:lnTo>
                  <a:pt x="66551" y="88391"/>
                </a:lnTo>
                <a:lnTo>
                  <a:pt x="61979" y="97535"/>
                </a:lnTo>
                <a:lnTo>
                  <a:pt x="58169" y="95249"/>
                </a:lnTo>
                <a:lnTo>
                  <a:pt x="47976" y="98250"/>
                </a:lnTo>
                <a:lnTo>
                  <a:pt x="41167" y="106270"/>
                </a:lnTo>
                <a:lnTo>
                  <a:pt x="38478" y="116781"/>
                </a:lnTo>
                <a:lnTo>
                  <a:pt x="40643" y="127253"/>
                </a:lnTo>
                <a:lnTo>
                  <a:pt x="43691" y="132587"/>
                </a:lnTo>
                <a:lnTo>
                  <a:pt x="43691" y="208787"/>
                </a:lnTo>
                <a:lnTo>
                  <a:pt x="104647" y="187045"/>
                </a:lnTo>
                <a:lnTo>
                  <a:pt x="149783" y="177360"/>
                </a:lnTo>
                <a:lnTo>
                  <a:pt x="198722" y="169828"/>
                </a:lnTo>
                <a:lnTo>
                  <a:pt x="250512" y="164448"/>
                </a:lnTo>
                <a:lnTo>
                  <a:pt x="304202" y="161219"/>
                </a:lnTo>
                <a:lnTo>
                  <a:pt x="359159" y="160150"/>
                </a:lnTo>
                <a:lnTo>
                  <a:pt x="413475" y="161219"/>
                </a:lnTo>
                <a:lnTo>
                  <a:pt x="467154" y="164448"/>
                </a:lnTo>
                <a:lnTo>
                  <a:pt x="518927" y="169828"/>
                </a:lnTo>
                <a:lnTo>
                  <a:pt x="567842" y="177360"/>
                </a:lnTo>
                <a:lnTo>
                  <a:pt x="612947" y="187045"/>
                </a:lnTo>
                <a:lnTo>
                  <a:pt x="635765" y="193739"/>
                </a:lnTo>
                <a:lnTo>
                  <a:pt x="635765" y="88391"/>
                </a:lnTo>
                <a:lnTo>
                  <a:pt x="637289" y="86105"/>
                </a:lnTo>
                <a:lnTo>
                  <a:pt x="640337" y="80009"/>
                </a:lnTo>
                <a:close/>
              </a:path>
              <a:path w="741044" h="239395">
                <a:moveTo>
                  <a:pt x="740921" y="185165"/>
                </a:moveTo>
                <a:lnTo>
                  <a:pt x="733301" y="147065"/>
                </a:lnTo>
                <a:lnTo>
                  <a:pt x="707393" y="121919"/>
                </a:lnTo>
                <a:lnTo>
                  <a:pt x="705869" y="112013"/>
                </a:lnTo>
                <a:lnTo>
                  <a:pt x="697609" y="93042"/>
                </a:lnTo>
                <a:lnTo>
                  <a:pt x="681971" y="81886"/>
                </a:lnTo>
                <a:lnTo>
                  <a:pt x="662471" y="78745"/>
                </a:lnTo>
                <a:lnTo>
                  <a:pt x="642623" y="83819"/>
                </a:lnTo>
                <a:lnTo>
                  <a:pt x="635765" y="88391"/>
                </a:lnTo>
                <a:lnTo>
                  <a:pt x="635765" y="193739"/>
                </a:lnTo>
                <a:lnTo>
                  <a:pt x="653291" y="198881"/>
                </a:lnTo>
                <a:lnTo>
                  <a:pt x="692153" y="217169"/>
                </a:lnTo>
                <a:lnTo>
                  <a:pt x="716537" y="239267"/>
                </a:lnTo>
                <a:lnTo>
                  <a:pt x="725681" y="232409"/>
                </a:lnTo>
                <a:lnTo>
                  <a:pt x="732539" y="223265"/>
                </a:lnTo>
                <a:lnTo>
                  <a:pt x="737111" y="211835"/>
                </a:lnTo>
                <a:lnTo>
                  <a:pt x="739397" y="198881"/>
                </a:lnTo>
                <a:lnTo>
                  <a:pt x="740921" y="1851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39452" y="4504093"/>
            <a:ext cx="673677" cy="211231"/>
          </a:xfrm>
          <a:custGeom>
            <a:avLst/>
            <a:gdLst/>
            <a:ahLst/>
            <a:cxnLst/>
            <a:rect l="l" t="t" r="r" b="b"/>
            <a:pathLst>
              <a:path w="741044" h="239395">
                <a:moveTo>
                  <a:pt x="23117" y="218693"/>
                </a:moveTo>
                <a:lnTo>
                  <a:pt x="12449" y="210311"/>
                </a:lnTo>
                <a:lnTo>
                  <a:pt x="0" y="190047"/>
                </a:lnTo>
                <a:lnTo>
                  <a:pt x="1938" y="166601"/>
                </a:lnTo>
                <a:lnTo>
                  <a:pt x="14848" y="145961"/>
                </a:lnTo>
                <a:lnTo>
                  <a:pt x="35309" y="134111"/>
                </a:lnTo>
                <a:lnTo>
                  <a:pt x="43691" y="132587"/>
                </a:lnTo>
                <a:lnTo>
                  <a:pt x="40643" y="127253"/>
                </a:lnTo>
                <a:lnTo>
                  <a:pt x="38478" y="116781"/>
                </a:lnTo>
                <a:lnTo>
                  <a:pt x="41167" y="106270"/>
                </a:lnTo>
                <a:lnTo>
                  <a:pt x="47976" y="98250"/>
                </a:lnTo>
                <a:lnTo>
                  <a:pt x="58169" y="95249"/>
                </a:lnTo>
                <a:lnTo>
                  <a:pt x="61979" y="97535"/>
                </a:lnTo>
                <a:lnTo>
                  <a:pt x="66551" y="88391"/>
                </a:lnTo>
                <a:lnTo>
                  <a:pt x="99431" y="51559"/>
                </a:lnTo>
                <a:lnTo>
                  <a:pt x="142680" y="27038"/>
                </a:lnTo>
                <a:lnTo>
                  <a:pt x="191740" y="14837"/>
                </a:lnTo>
                <a:lnTo>
                  <a:pt x="242051" y="14965"/>
                </a:lnTo>
                <a:lnTo>
                  <a:pt x="289055" y="27431"/>
                </a:lnTo>
                <a:lnTo>
                  <a:pt x="295913" y="33527"/>
                </a:lnTo>
                <a:lnTo>
                  <a:pt x="297437" y="25145"/>
                </a:lnTo>
                <a:lnTo>
                  <a:pt x="308850" y="12405"/>
                </a:lnTo>
                <a:lnTo>
                  <a:pt x="323864" y="7824"/>
                </a:lnTo>
                <a:lnTo>
                  <a:pt x="339191" y="11142"/>
                </a:lnTo>
                <a:lnTo>
                  <a:pt x="351539" y="22097"/>
                </a:lnTo>
                <a:lnTo>
                  <a:pt x="354587" y="29717"/>
                </a:lnTo>
                <a:lnTo>
                  <a:pt x="359159" y="22097"/>
                </a:lnTo>
                <a:lnTo>
                  <a:pt x="396497" y="2285"/>
                </a:lnTo>
                <a:lnTo>
                  <a:pt x="407927" y="0"/>
                </a:lnTo>
                <a:lnTo>
                  <a:pt x="419357" y="0"/>
                </a:lnTo>
                <a:lnTo>
                  <a:pt x="457457" y="22097"/>
                </a:lnTo>
                <a:lnTo>
                  <a:pt x="473459" y="12191"/>
                </a:lnTo>
                <a:lnTo>
                  <a:pt x="511150" y="2683"/>
                </a:lnTo>
                <a:lnTo>
                  <a:pt x="552636" y="6638"/>
                </a:lnTo>
                <a:lnTo>
                  <a:pt x="590347" y="23086"/>
                </a:lnTo>
                <a:lnTo>
                  <a:pt x="616715" y="51053"/>
                </a:lnTo>
                <a:lnTo>
                  <a:pt x="619763" y="62483"/>
                </a:lnTo>
                <a:lnTo>
                  <a:pt x="624335" y="60197"/>
                </a:lnTo>
                <a:lnTo>
                  <a:pt x="628145" y="60197"/>
                </a:lnTo>
                <a:lnTo>
                  <a:pt x="631955" y="60959"/>
                </a:lnTo>
                <a:lnTo>
                  <a:pt x="636527" y="65531"/>
                </a:lnTo>
                <a:lnTo>
                  <a:pt x="638813" y="68579"/>
                </a:lnTo>
                <a:lnTo>
                  <a:pt x="640337" y="76199"/>
                </a:lnTo>
                <a:lnTo>
                  <a:pt x="640337" y="80009"/>
                </a:lnTo>
                <a:lnTo>
                  <a:pt x="637289" y="86105"/>
                </a:lnTo>
                <a:lnTo>
                  <a:pt x="635765" y="88391"/>
                </a:lnTo>
                <a:lnTo>
                  <a:pt x="642623" y="83819"/>
                </a:lnTo>
                <a:lnTo>
                  <a:pt x="662471" y="78745"/>
                </a:lnTo>
                <a:lnTo>
                  <a:pt x="681971" y="81886"/>
                </a:lnTo>
                <a:lnTo>
                  <a:pt x="697609" y="93042"/>
                </a:lnTo>
                <a:lnTo>
                  <a:pt x="705869" y="112013"/>
                </a:lnTo>
                <a:lnTo>
                  <a:pt x="707393" y="121919"/>
                </a:lnTo>
                <a:lnTo>
                  <a:pt x="715013" y="123443"/>
                </a:lnTo>
                <a:lnTo>
                  <a:pt x="737111" y="158495"/>
                </a:lnTo>
                <a:lnTo>
                  <a:pt x="740921" y="185165"/>
                </a:lnTo>
                <a:lnTo>
                  <a:pt x="739397" y="198881"/>
                </a:lnTo>
                <a:lnTo>
                  <a:pt x="737111" y="211835"/>
                </a:lnTo>
                <a:lnTo>
                  <a:pt x="732539" y="223265"/>
                </a:lnTo>
                <a:lnTo>
                  <a:pt x="725681" y="232409"/>
                </a:lnTo>
                <a:lnTo>
                  <a:pt x="716537" y="239267"/>
                </a:lnTo>
                <a:lnTo>
                  <a:pt x="692153" y="217169"/>
                </a:lnTo>
                <a:lnTo>
                  <a:pt x="653291" y="198881"/>
                </a:lnTo>
                <a:lnTo>
                  <a:pt x="612947" y="187045"/>
                </a:lnTo>
                <a:lnTo>
                  <a:pt x="567842" y="177360"/>
                </a:lnTo>
                <a:lnTo>
                  <a:pt x="518927" y="169828"/>
                </a:lnTo>
                <a:lnTo>
                  <a:pt x="467154" y="164448"/>
                </a:lnTo>
                <a:lnTo>
                  <a:pt x="413475" y="161219"/>
                </a:lnTo>
                <a:lnTo>
                  <a:pt x="358840" y="160143"/>
                </a:lnTo>
                <a:lnTo>
                  <a:pt x="304202" y="161219"/>
                </a:lnTo>
                <a:lnTo>
                  <a:pt x="250512" y="164448"/>
                </a:lnTo>
                <a:lnTo>
                  <a:pt x="198722" y="169828"/>
                </a:lnTo>
                <a:lnTo>
                  <a:pt x="149783" y="177360"/>
                </a:lnTo>
                <a:lnTo>
                  <a:pt x="104647" y="187045"/>
                </a:lnTo>
                <a:lnTo>
                  <a:pt x="64265" y="198881"/>
                </a:lnTo>
                <a:lnTo>
                  <a:pt x="23117" y="218693"/>
                </a:lnTo>
                <a:close/>
              </a:path>
            </a:pathLst>
          </a:custGeom>
          <a:ln w="183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59285" y="4656384"/>
            <a:ext cx="629227" cy="67235"/>
          </a:xfrm>
          <a:custGeom>
            <a:avLst/>
            <a:gdLst/>
            <a:ahLst/>
            <a:cxnLst/>
            <a:rect l="l" t="t" r="r" b="b"/>
            <a:pathLst>
              <a:path w="692150" h="76200">
                <a:moveTo>
                  <a:pt x="83596" y="25522"/>
                </a:moveTo>
                <a:lnTo>
                  <a:pt x="79786" y="24760"/>
                </a:lnTo>
                <a:lnTo>
                  <a:pt x="50543" y="31865"/>
                </a:lnTo>
                <a:lnTo>
                  <a:pt x="18021" y="48725"/>
                </a:lnTo>
                <a:lnTo>
                  <a:pt x="0" y="71508"/>
                </a:lnTo>
                <a:lnTo>
                  <a:pt x="2466" y="75814"/>
                </a:lnTo>
                <a:lnTo>
                  <a:pt x="82072" y="75814"/>
                </a:lnTo>
                <a:lnTo>
                  <a:pt x="82072" y="34666"/>
                </a:lnTo>
                <a:lnTo>
                  <a:pt x="83596" y="25522"/>
                </a:lnTo>
                <a:close/>
              </a:path>
              <a:path w="692150" h="76200">
                <a:moveTo>
                  <a:pt x="131602" y="72004"/>
                </a:moveTo>
                <a:lnTo>
                  <a:pt x="131602" y="36952"/>
                </a:lnTo>
                <a:lnTo>
                  <a:pt x="129316" y="43810"/>
                </a:lnTo>
                <a:lnTo>
                  <a:pt x="124744" y="49144"/>
                </a:lnTo>
                <a:lnTo>
                  <a:pt x="117886" y="52192"/>
                </a:lnTo>
                <a:lnTo>
                  <a:pt x="110266" y="53716"/>
                </a:lnTo>
                <a:lnTo>
                  <a:pt x="102646" y="53716"/>
                </a:lnTo>
                <a:lnTo>
                  <a:pt x="95026" y="51430"/>
                </a:lnTo>
                <a:lnTo>
                  <a:pt x="88930" y="47620"/>
                </a:lnTo>
                <a:lnTo>
                  <a:pt x="84358" y="41524"/>
                </a:lnTo>
                <a:lnTo>
                  <a:pt x="82072" y="34666"/>
                </a:lnTo>
                <a:lnTo>
                  <a:pt x="82072" y="75814"/>
                </a:lnTo>
                <a:lnTo>
                  <a:pt x="112552" y="75814"/>
                </a:lnTo>
                <a:lnTo>
                  <a:pt x="131602" y="72004"/>
                </a:lnTo>
                <a:close/>
              </a:path>
              <a:path w="692150" h="76200">
                <a:moveTo>
                  <a:pt x="254238" y="56338"/>
                </a:moveTo>
                <a:lnTo>
                  <a:pt x="254238" y="11784"/>
                </a:lnTo>
                <a:lnTo>
                  <a:pt x="254156" y="20454"/>
                </a:lnTo>
                <a:lnTo>
                  <a:pt x="251661" y="28610"/>
                </a:lnTo>
                <a:lnTo>
                  <a:pt x="246664" y="34666"/>
                </a:lnTo>
                <a:lnTo>
                  <a:pt x="243616" y="36952"/>
                </a:lnTo>
                <a:lnTo>
                  <a:pt x="243616" y="32380"/>
                </a:lnTo>
                <a:lnTo>
                  <a:pt x="238432" y="22650"/>
                </a:lnTo>
                <a:lnTo>
                  <a:pt x="231291" y="19111"/>
                </a:lnTo>
                <a:lnTo>
                  <a:pt x="224978" y="22207"/>
                </a:lnTo>
                <a:lnTo>
                  <a:pt x="222280" y="32380"/>
                </a:lnTo>
                <a:lnTo>
                  <a:pt x="222280" y="40000"/>
                </a:lnTo>
                <a:lnTo>
                  <a:pt x="219994" y="40000"/>
                </a:lnTo>
                <a:lnTo>
                  <a:pt x="177322" y="47620"/>
                </a:lnTo>
                <a:lnTo>
                  <a:pt x="169702" y="46858"/>
                </a:lnTo>
                <a:lnTo>
                  <a:pt x="163606" y="44572"/>
                </a:lnTo>
                <a:lnTo>
                  <a:pt x="156268" y="40365"/>
                </a:lnTo>
                <a:lnTo>
                  <a:pt x="154524" y="34085"/>
                </a:lnTo>
                <a:lnTo>
                  <a:pt x="153893" y="25809"/>
                </a:lnTo>
                <a:lnTo>
                  <a:pt x="149890" y="15616"/>
                </a:lnTo>
                <a:lnTo>
                  <a:pt x="146842" y="12568"/>
                </a:lnTo>
                <a:lnTo>
                  <a:pt x="143794" y="11044"/>
                </a:lnTo>
                <a:lnTo>
                  <a:pt x="140746" y="10282"/>
                </a:lnTo>
                <a:lnTo>
                  <a:pt x="136936" y="10282"/>
                </a:lnTo>
                <a:lnTo>
                  <a:pt x="133888" y="11044"/>
                </a:lnTo>
                <a:lnTo>
                  <a:pt x="130840" y="12568"/>
                </a:lnTo>
                <a:lnTo>
                  <a:pt x="127792" y="15616"/>
                </a:lnTo>
                <a:lnTo>
                  <a:pt x="126268" y="18664"/>
                </a:lnTo>
                <a:lnTo>
                  <a:pt x="130840" y="28570"/>
                </a:lnTo>
                <a:lnTo>
                  <a:pt x="131602" y="36952"/>
                </a:lnTo>
                <a:lnTo>
                  <a:pt x="131602" y="72004"/>
                </a:lnTo>
                <a:lnTo>
                  <a:pt x="135412" y="71242"/>
                </a:lnTo>
                <a:lnTo>
                  <a:pt x="193324" y="62098"/>
                </a:lnTo>
                <a:lnTo>
                  <a:pt x="241713" y="57020"/>
                </a:lnTo>
                <a:lnTo>
                  <a:pt x="254238" y="56338"/>
                </a:lnTo>
                <a:close/>
              </a:path>
              <a:path w="692150" h="76200">
                <a:moveTo>
                  <a:pt x="367822" y="2662"/>
                </a:moveTo>
                <a:lnTo>
                  <a:pt x="356392" y="1138"/>
                </a:lnTo>
                <a:lnTo>
                  <a:pt x="333332" y="25"/>
                </a:lnTo>
                <a:lnTo>
                  <a:pt x="309234" y="0"/>
                </a:lnTo>
                <a:lnTo>
                  <a:pt x="286834" y="618"/>
                </a:lnTo>
                <a:lnTo>
                  <a:pt x="262666" y="1138"/>
                </a:lnTo>
                <a:lnTo>
                  <a:pt x="251236" y="1138"/>
                </a:lnTo>
                <a:lnTo>
                  <a:pt x="251998" y="4186"/>
                </a:lnTo>
                <a:lnTo>
                  <a:pt x="254238" y="11784"/>
                </a:lnTo>
                <a:lnTo>
                  <a:pt x="254238" y="56338"/>
                </a:lnTo>
                <a:lnTo>
                  <a:pt x="288047" y="54495"/>
                </a:lnTo>
                <a:lnTo>
                  <a:pt x="333332" y="54244"/>
                </a:lnTo>
                <a:lnTo>
                  <a:pt x="362488" y="55371"/>
                </a:lnTo>
                <a:lnTo>
                  <a:pt x="362488" y="14092"/>
                </a:lnTo>
                <a:lnTo>
                  <a:pt x="364012" y="8758"/>
                </a:lnTo>
                <a:lnTo>
                  <a:pt x="367822" y="2662"/>
                </a:lnTo>
                <a:close/>
              </a:path>
              <a:path w="692150" h="76200">
                <a:moveTo>
                  <a:pt x="476026" y="9520"/>
                </a:moveTo>
                <a:lnTo>
                  <a:pt x="470692" y="7234"/>
                </a:lnTo>
                <a:lnTo>
                  <a:pt x="466120" y="4948"/>
                </a:lnTo>
                <a:lnTo>
                  <a:pt x="460024" y="3424"/>
                </a:lnTo>
                <a:lnTo>
                  <a:pt x="450567" y="1735"/>
                </a:lnTo>
                <a:lnTo>
                  <a:pt x="444132" y="1238"/>
                </a:lnTo>
                <a:lnTo>
                  <a:pt x="438023" y="1072"/>
                </a:lnTo>
                <a:lnTo>
                  <a:pt x="429544" y="376"/>
                </a:lnTo>
                <a:lnTo>
                  <a:pt x="399826" y="376"/>
                </a:lnTo>
                <a:lnTo>
                  <a:pt x="395254" y="1138"/>
                </a:lnTo>
                <a:lnTo>
                  <a:pt x="392968" y="2662"/>
                </a:lnTo>
                <a:lnTo>
                  <a:pt x="390682" y="4948"/>
                </a:lnTo>
                <a:lnTo>
                  <a:pt x="389920" y="7996"/>
                </a:lnTo>
                <a:lnTo>
                  <a:pt x="389920" y="20188"/>
                </a:lnTo>
                <a:lnTo>
                  <a:pt x="389158" y="23998"/>
                </a:lnTo>
                <a:lnTo>
                  <a:pt x="387634" y="27046"/>
                </a:lnTo>
                <a:lnTo>
                  <a:pt x="385348" y="29332"/>
                </a:lnTo>
                <a:lnTo>
                  <a:pt x="383824" y="33904"/>
                </a:lnTo>
                <a:lnTo>
                  <a:pt x="381538" y="36952"/>
                </a:lnTo>
                <a:lnTo>
                  <a:pt x="378578" y="37692"/>
                </a:lnTo>
                <a:lnTo>
                  <a:pt x="375442" y="37714"/>
                </a:lnTo>
                <a:lnTo>
                  <a:pt x="371632" y="36190"/>
                </a:lnTo>
                <a:lnTo>
                  <a:pt x="365536" y="30094"/>
                </a:lnTo>
                <a:lnTo>
                  <a:pt x="363250" y="25522"/>
                </a:lnTo>
                <a:lnTo>
                  <a:pt x="362488" y="20188"/>
                </a:lnTo>
                <a:lnTo>
                  <a:pt x="362488" y="55371"/>
                </a:lnTo>
                <a:lnTo>
                  <a:pt x="378578" y="55993"/>
                </a:lnTo>
                <a:lnTo>
                  <a:pt x="424791" y="59465"/>
                </a:lnTo>
                <a:lnTo>
                  <a:pt x="471666" y="64250"/>
                </a:lnTo>
                <a:lnTo>
                  <a:pt x="471666" y="30781"/>
                </a:lnTo>
                <a:lnTo>
                  <a:pt x="473740" y="19426"/>
                </a:lnTo>
                <a:lnTo>
                  <a:pt x="475264" y="14092"/>
                </a:lnTo>
                <a:lnTo>
                  <a:pt x="476026" y="9520"/>
                </a:lnTo>
                <a:close/>
              </a:path>
              <a:path w="692150" h="76200">
                <a:moveTo>
                  <a:pt x="510466" y="70810"/>
                </a:moveTo>
                <a:lnTo>
                  <a:pt x="510466" y="45324"/>
                </a:lnTo>
                <a:lnTo>
                  <a:pt x="502696" y="52192"/>
                </a:lnTo>
                <a:lnTo>
                  <a:pt x="496600" y="54478"/>
                </a:lnTo>
                <a:lnTo>
                  <a:pt x="488980" y="53716"/>
                </a:lnTo>
                <a:lnTo>
                  <a:pt x="478089" y="48976"/>
                </a:lnTo>
                <a:lnTo>
                  <a:pt x="472716" y="40981"/>
                </a:lnTo>
                <a:lnTo>
                  <a:pt x="471666" y="30781"/>
                </a:lnTo>
                <a:lnTo>
                  <a:pt x="471666" y="64250"/>
                </a:lnTo>
                <a:lnTo>
                  <a:pt x="472978" y="64384"/>
                </a:lnTo>
                <a:lnTo>
                  <a:pt x="510466" y="70810"/>
                </a:lnTo>
                <a:close/>
              </a:path>
              <a:path w="692150" h="76200">
                <a:moveTo>
                  <a:pt x="691549" y="75814"/>
                </a:moveTo>
                <a:lnTo>
                  <a:pt x="682528" y="66670"/>
                </a:lnTo>
                <a:lnTo>
                  <a:pt x="673384" y="62098"/>
                </a:lnTo>
                <a:lnTo>
                  <a:pt x="662716" y="60574"/>
                </a:lnTo>
                <a:lnTo>
                  <a:pt x="644333" y="60033"/>
                </a:lnTo>
                <a:lnTo>
                  <a:pt x="624588" y="60807"/>
                </a:lnTo>
                <a:lnTo>
                  <a:pt x="605238" y="59750"/>
                </a:lnTo>
                <a:lnTo>
                  <a:pt x="588040" y="53716"/>
                </a:lnTo>
                <a:lnTo>
                  <a:pt x="578896" y="46858"/>
                </a:lnTo>
                <a:lnTo>
                  <a:pt x="572800" y="35428"/>
                </a:lnTo>
                <a:lnTo>
                  <a:pt x="569752" y="20188"/>
                </a:lnTo>
                <a:lnTo>
                  <a:pt x="565942" y="18664"/>
                </a:lnTo>
                <a:lnTo>
                  <a:pt x="549379" y="15943"/>
                </a:lnTo>
                <a:lnTo>
                  <a:pt x="532786" y="13387"/>
                </a:lnTo>
                <a:lnTo>
                  <a:pt x="516197" y="10802"/>
                </a:lnTo>
                <a:lnTo>
                  <a:pt x="499648" y="7996"/>
                </a:lnTo>
                <a:lnTo>
                  <a:pt x="494314" y="7234"/>
                </a:lnTo>
                <a:lnTo>
                  <a:pt x="496600" y="11044"/>
                </a:lnTo>
                <a:lnTo>
                  <a:pt x="499648" y="16378"/>
                </a:lnTo>
                <a:lnTo>
                  <a:pt x="505173" y="25017"/>
                </a:lnTo>
                <a:lnTo>
                  <a:pt x="510035" y="35466"/>
                </a:lnTo>
                <a:lnTo>
                  <a:pt x="510466" y="45324"/>
                </a:lnTo>
                <a:lnTo>
                  <a:pt x="510466" y="70810"/>
                </a:lnTo>
                <a:lnTo>
                  <a:pt x="526318" y="73528"/>
                </a:lnTo>
                <a:lnTo>
                  <a:pt x="537585" y="75814"/>
                </a:lnTo>
                <a:lnTo>
                  <a:pt x="691549" y="75814"/>
                </a:lnTo>
                <a:close/>
              </a:path>
            </a:pathLst>
          </a:custGeom>
          <a:solidFill>
            <a:srgbClr val="FFF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69818" y="3859306"/>
            <a:ext cx="78509" cy="39221"/>
          </a:xfrm>
          <a:custGeom>
            <a:avLst/>
            <a:gdLst/>
            <a:ahLst/>
            <a:cxnLst/>
            <a:rect l="l" t="t" r="r" b="b"/>
            <a:pathLst>
              <a:path w="86359" h="44450">
                <a:moveTo>
                  <a:pt x="86105" y="11429"/>
                </a:moveTo>
                <a:lnTo>
                  <a:pt x="72847" y="0"/>
                </a:lnTo>
                <a:lnTo>
                  <a:pt x="8614" y="0"/>
                </a:lnTo>
                <a:lnTo>
                  <a:pt x="0" y="44195"/>
                </a:lnTo>
                <a:lnTo>
                  <a:pt x="86105" y="11429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64275" y="3859306"/>
            <a:ext cx="90055" cy="45384"/>
          </a:xfrm>
          <a:custGeom>
            <a:avLst/>
            <a:gdLst/>
            <a:ahLst/>
            <a:cxnLst/>
            <a:rect l="l" t="t" r="r" b="b"/>
            <a:pathLst>
              <a:path w="99059" h="51435">
                <a:moveTo>
                  <a:pt x="21790" y="0"/>
                </a:moveTo>
                <a:lnTo>
                  <a:pt x="8382" y="66"/>
                </a:lnTo>
                <a:lnTo>
                  <a:pt x="0" y="43433"/>
                </a:lnTo>
                <a:lnTo>
                  <a:pt x="0" y="45719"/>
                </a:lnTo>
                <a:lnTo>
                  <a:pt x="762" y="48005"/>
                </a:lnTo>
                <a:lnTo>
                  <a:pt x="3810" y="51053"/>
                </a:lnTo>
                <a:lnTo>
                  <a:pt x="3810" y="38861"/>
                </a:lnTo>
                <a:lnTo>
                  <a:pt x="15131" y="34453"/>
                </a:lnTo>
                <a:lnTo>
                  <a:pt x="21790" y="0"/>
                </a:lnTo>
                <a:close/>
              </a:path>
              <a:path w="99059" h="51435">
                <a:moveTo>
                  <a:pt x="15131" y="34453"/>
                </a:moveTo>
                <a:lnTo>
                  <a:pt x="3810" y="38861"/>
                </a:lnTo>
                <a:lnTo>
                  <a:pt x="12954" y="45719"/>
                </a:lnTo>
                <a:lnTo>
                  <a:pt x="15131" y="34453"/>
                </a:lnTo>
                <a:close/>
              </a:path>
              <a:path w="99059" h="51435">
                <a:moveTo>
                  <a:pt x="89916" y="18544"/>
                </a:moveTo>
                <a:lnTo>
                  <a:pt x="89916" y="5333"/>
                </a:lnTo>
                <a:lnTo>
                  <a:pt x="88392" y="16001"/>
                </a:lnTo>
                <a:lnTo>
                  <a:pt x="80341" y="9061"/>
                </a:lnTo>
                <a:lnTo>
                  <a:pt x="15131" y="34453"/>
                </a:lnTo>
                <a:lnTo>
                  <a:pt x="12954" y="45719"/>
                </a:lnTo>
                <a:lnTo>
                  <a:pt x="3810" y="38861"/>
                </a:lnTo>
                <a:lnTo>
                  <a:pt x="3810" y="51053"/>
                </a:lnTo>
                <a:lnTo>
                  <a:pt x="6858" y="51053"/>
                </a:lnTo>
                <a:lnTo>
                  <a:pt x="8394" y="50286"/>
                </a:lnTo>
                <a:lnTo>
                  <a:pt x="89916" y="18544"/>
                </a:lnTo>
                <a:close/>
              </a:path>
              <a:path w="99059" h="51435">
                <a:moveTo>
                  <a:pt x="99060" y="12191"/>
                </a:moveTo>
                <a:lnTo>
                  <a:pt x="99060" y="9905"/>
                </a:lnTo>
                <a:lnTo>
                  <a:pt x="98298" y="7619"/>
                </a:lnTo>
                <a:lnTo>
                  <a:pt x="96774" y="6095"/>
                </a:lnTo>
                <a:lnTo>
                  <a:pt x="89702" y="0"/>
                </a:lnTo>
                <a:lnTo>
                  <a:pt x="69829" y="0"/>
                </a:lnTo>
                <a:lnTo>
                  <a:pt x="80341" y="9061"/>
                </a:lnTo>
                <a:lnTo>
                  <a:pt x="89916" y="5333"/>
                </a:lnTo>
                <a:lnTo>
                  <a:pt x="89916" y="18544"/>
                </a:lnTo>
                <a:lnTo>
                  <a:pt x="94488" y="16763"/>
                </a:lnTo>
                <a:lnTo>
                  <a:pt x="96774" y="16001"/>
                </a:lnTo>
                <a:lnTo>
                  <a:pt x="98298" y="14477"/>
                </a:lnTo>
                <a:lnTo>
                  <a:pt x="99060" y="12191"/>
                </a:lnTo>
                <a:close/>
              </a:path>
              <a:path w="99059" h="51435">
                <a:moveTo>
                  <a:pt x="89916" y="5333"/>
                </a:moveTo>
                <a:lnTo>
                  <a:pt x="80341" y="9061"/>
                </a:lnTo>
                <a:lnTo>
                  <a:pt x="88392" y="16001"/>
                </a:lnTo>
                <a:lnTo>
                  <a:pt x="89916" y="5333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154419" y="3353247"/>
            <a:ext cx="257394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 marR="4559"/>
            <a:r>
              <a:rPr lang="x-none" sz="2500" i="1" dirty="0" smtClean="0">
                <a:solidFill>
                  <a:srgbClr val="FFC000"/>
                </a:solidFill>
                <a:latin typeface="Arial"/>
                <a:cs typeface="Arial"/>
              </a:rPr>
              <a:t>Vežbanje i Fizička aktivnost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393275" y="3859305"/>
            <a:ext cx="173182" cy="653303"/>
          </a:xfrm>
          <a:custGeom>
            <a:avLst/>
            <a:gdLst/>
            <a:ahLst/>
            <a:cxnLst/>
            <a:rect l="l" t="t" r="r" b="b"/>
            <a:pathLst>
              <a:path w="190500" h="740410">
                <a:moveTo>
                  <a:pt x="190500" y="549402"/>
                </a:moveTo>
                <a:lnTo>
                  <a:pt x="0" y="549402"/>
                </a:lnTo>
                <a:lnTo>
                  <a:pt x="63246" y="675894"/>
                </a:lnTo>
                <a:lnTo>
                  <a:pt x="63246" y="581406"/>
                </a:lnTo>
                <a:lnTo>
                  <a:pt x="127254" y="581406"/>
                </a:lnTo>
                <a:lnTo>
                  <a:pt x="127254" y="675893"/>
                </a:lnTo>
                <a:lnTo>
                  <a:pt x="190500" y="549402"/>
                </a:lnTo>
                <a:close/>
              </a:path>
              <a:path w="190500" h="740410">
                <a:moveTo>
                  <a:pt x="127254" y="549402"/>
                </a:moveTo>
                <a:lnTo>
                  <a:pt x="127254" y="0"/>
                </a:lnTo>
                <a:lnTo>
                  <a:pt x="63246" y="0"/>
                </a:lnTo>
                <a:lnTo>
                  <a:pt x="63246" y="549402"/>
                </a:lnTo>
                <a:lnTo>
                  <a:pt x="127254" y="549402"/>
                </a:lnTo>
                <a:close/>
              </a:path>
              <a:path w="190500" h="740410">
                <a:moveTo>
                  <a:pt x="127254" y="675893"/>
                </a:moveTo>
                <a:lnTo>
                  <a:pt x="127254" y="581406"/>
                </a:lnTo>
                <a:lnTo>
                  <a:pt x="63246" y="581406"/>
                </a:lnTo>
                <a:lnTo>
                  <a:pt x="63246" y="675894"/>
                </a:lnTo>
                <a:lnTo>
                  <a:pt x="95250" y="739902"/>
                </a:lnTo>
                <a:lnTo>
                  <a:pt x="127254" y="67589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85899" y="3859306"/>
            <a:ext cx="867063" cy="653303"/>
          </a:xfrm>
          <a:custGeom>
            <a:avLst/>
            <a:gdLst/>
            <a:ahLst/>
            <a:cxnLst/>
            <a:rect l="l" t="t" r="r" b="b"/>
            <a:pathLst>
              <a:path w="953770" h="740410">
                <a:moveTo>
                  <a:pt x="825897" y="594817"/>
                </a:moveTo>
                <a:lnTo>
                  <a:pt x="99908" y="0"/>
                </a:lnTo>
                <a:lnTo>
                  <a:pt x="0" y="0"/>
                </a:lnTo>
                <a:lnTo>
                  <a:pt x="785636" y="643688"/>
                </a:lnTo>
                <a:lnTo>
                  <a:pt x="825897" y="594817"/>
                </a:lnTo>
                <a:close/>
              </a:path>
              <a:path w="953770" h="740410">
                <a:moveTo>
                  <a:pt x="850450" y="716539"/>
                </a:moveTo>
                <a:lnTo>
                  <a:pt x="850450" y="614933"/>
                </a:lnTo>
                <a:lnTo>
                  <a:pt x="810064" y="663701"/>
                </a:lnTo>
                <a:lnTo>
                  <a:pt x="785636" y="643688"/>
                </a:lnTo>
                <a:lnTo>
                  <a:pt x="745294" y="692657"/>
                </a:lnTo>
                <a:lnTo>
                  <a:pt x="850450" y="716539"/>
                </a:lnTo>
                <a:close/>
              </a:path>
              <a:path w="953770" h="740410">
                <a:moveTo>
                  <a:pt x="850450" y="614933"/>
                </a:moveTo>
                <a:lnTo>
                  <a:pt x="825897" y="594817"/>
                </a:lnTo>
                <a:lnTo>
                  <a:pt x="785636" y="643688"/>
                </a:lnTo>
                <a:lnTo>
                  <a:pt x="810064" y="663701"/>
                </a:lnTo>
                <a:lnTo>
                  <a:pt x="850450" y="614933"/>
                </a:lnTo>
                <a:close/>
              </a:path>
              <a:path w="953770" h="740410">
                <a:moveTo>
                  <a:pt x="953320" y="739901"/>
                </a:moveTo>
                <a:lnTo>
                  <a:pt x="866452" y="545591"/>
                </a:lnTo>
                <a:lnTo>
                  <a:pt x="825897" y="594817"/>
                </a:lnTo>
                <a:lnTo>
                  <a:pt x="850450" y="614933"/>
                </a:lnTo>
                <a:lnTo>
                  <a:pt x="850450" y="716539"/>
                </a:lnTo>
                <a:lnTo>
                  <a:pt x="953320" y="73990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27370" y="4139004"/>
            <a:ext cx="736600" cy="507626"/>
          </a:xfrm>
          <a:custGeom>
            <a:avLst/>
            <a:gdLst/>
            <a:ahLst/>
            <a:cxnLst/>
            <a:rect l="l" t="t" r="r" b="b"/>
            <a:pathLst>
              <a:path w="810259" h="575310">
                <a:moveTo>
                  <a:pt x="138133" y="440629"/>
                </a:moveTo>
                <a:lnTo>
                  <a:pt x="102107" y="388620"/>
                </a:lnTo>
                <a:lnTo>
                  <a:pt x="0" y="575310"/>
                </a:lnTo>
                <a:lnTo>
                  <a:pt x="112013" y="559076"/>
                </a:lnTo>
                <a:lnTo>
                  <a:pt x="112013" y="458724"/>
                </a:lnTo>
                <a:lnTo>
                  <a:pt x="138133" y="440629"/>
                </a:lnTo>
                <a:close/>
              </a:path>
              <a:path w="810259" h="575310">
                <a:moveTo>
                  <a:pt x="174238" y="492751"/>
                </a:moveTo>
                <a:lnTo>
                  <a:pt x="138133" y="440629"/>
                </a:lnTo>
                <a:lnTo>
                  <a:pt x="112013" y="458724"/>
                </a:lnTo>
                <a:lnTo>
                  <a:pt x="148589" y="510540"/>
                </a:lnTo>
                <a:lnTo>
                  <a:pt x="174238" y="492751"/>
                </a:lnTo>
                <a:close/>
              </a:path>
              <a:path w="810259" h="575310">
                <a:moveTo>
                  <a:pt x="210311" y="544830"/>
                </a:moveTo>
                <a:lnTo>
                  <a:pt x="174238" y="492751"/>
                </a:lnTo>
                <a:lnTo>
                  <a:pt x="148589" y="510540"/>
                </a:lnTo>
                <a:lnTo>
                  <a:pt x="112013" y="458724"/>
                </a:lnTo>
                <a:lnTo>
                  <a:pt x="112013" y="559076"/>
                </a:lnTo>
                <a:lnTo>
                  <a:pt x="210311" y="544830"/>
                </a:lnTo>
                <a:close/>
              </a:path>
              <a:path w="810259" h="575310">
                <a:moveTo>
                  <a:pt x="810005" y="51816"/>
                </a:moveTo>
                <a:lnTo>
                  <a:pt x="774191" y="0"/>
                </a:lnTo>
                <a:lnTo>
                  <a:pt x="138133" y="440629"/>
                </a:lnTo>
                <a:lnTo>
                  <a:pt x="174238" y="492751"/>
                </a:lnTo>
                <a:lnTo>
                  <a:pt x="810005" y="5181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47802" y="4706471"/>
            <a:ext cx="3694315" cy="168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18169" y="4471147"/>
            <a:ext cx="1118061" cy="2521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5637" y="4722607"/>
            <a:ext cx="8312727" cy="865094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07894" y="4723279"/>
            <a:ext cx="1962773" cy="8639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75557" y="4723279"/>
            <a:ext cx="876902" cy="55805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93893" y="5090384"/>
            <a:ext cx="1819231" cy="4968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15793" y="4723280"/>
            <a:ext cx="2105891" cy="863973"/>
          </a:xfrm>
          <a:custGeom>
            <a:avLst/>
            <a:gdLst/>
            <a:ahLst/>
            <a:cxnLst/>
            <a:rect l="l" t="t" r="r" b="b"/>
            <a:pathLst>
              <a:path w="2316479" h="979170">
                <a:moveTo>
                  <a:pt x="1798810" y="591252"/>
                </a:moveTo>
                <a:lnTo>
                  <a:pt x="1798810" y="364235"/>
                </a:lnTo>
                <a:lnTo>
                  <a:pt x="1790428" y="398525"/>
                </a:lnTo>
                <a:lnTo>
                  <a:pt x="1773664" y="433577"/>
                </a:lnTo>
                <a:lnTo>
                  <a:pt x="1738612" y="468629"/>
                </a:lnTo>
                <a:lnTo>
                  <a:pt x="1695178" y="502157"/>
                </a:lnTo>
                <a:lnTo>
                  <a:pt x="1643362" y="528827"/>
                </a:lnTo>
                <a:lnTo>
                  <a:pt x="1583164" y="562355"/>
                </a:lnTo>
                <a:lnTo>
                  <a:pt x="1514584" y="589025"/>
                </a:lnTo>
                <a:lnTo>
                  <a:pt x="1428478" y="614933"/>
                </a:lnTo>
                <a:lnTo>
                  <a:pt x="1333228" y="640079"/>
                </a:lnTo>
                <a:lnTo>
                  <a:pt x="1237978" y="666749"/>
                </a:lnTo>
                <a:lnTo>
                  <a:pt x="1127488" y="692657"/>
                </a:lnTo>
                <a:lnTo>
                  <a:pt x="885934" y="752855"/>
                </a:lnTo>
                <a:lnTo>
                  <a:pt x="609328" y="822959"/>
                </a:lnTo>
                <a:lnTo>
                  <a:pt x="308338" y="900683"/>
                </a:lnTo>
                <a:lnTo>
                  <a:pt x="0" y="979170"/>
                </a:lnTo>
                <a:lnTo>
                  <a:pt x="315019" y="979170"/>
                </a:lnTo>
                <a:lnTo>
                  <a:pt x="317482" y="978407"/>
                </a:lnTo>
                <a:lnTo>
                  <a:pt x="471406" y="933449"/>
                </a:lnTo>
                <a:lnTo>
                  <a:pt x="790684" y="855725"/>
                </a:lnTo>
                <a:lnTo>
                  <a:pt x="1117582" y="770381"/>
                </a:lnTo>
                <a:lnTo>
                  <a:pt x="1444480" y="684275"/>
                </a:lnTo>
                <a:lnTo>
                  <a:pt x="1592308" y="649985"/>
                </a:lnTo>
                <a:lnTo>
                  <a:pt x="1738612" y="606551"/>
                </a:lnTo>
                <a:lnTo>
                  <a:pt x="1798810" y="591252"/>
                </a:lnTo>
                <a:close/>
              </a:path>
              <a:path w="2316479" h="979170">
                <a:moveTo>
                  <a:pt x="2316208" y="416051"/>
                </a:moveTo>
                <a:lnTo>
                  <a:pt x="2316208" y="27431"/>
                </a:lnTo>
                <a:lnTo>
                  <a:pt x="2211814" y="9905"/>
                </a:lnTo>
                <a:lnTo>
                  <a:pt x="2162542" y="0"/>
                </a:lnTo>
                <a:lnTo>
                  <a:pt x="1329285" y="0"/>
                </a:lnTo>
                <a:lnTo>
                  <a:pt x="1454386" y="44957"/>
                </a:lnTo>
                <a:lnTo>
                  <a:pt x="1592308" y="105155"/>
                </a:lnTo>
                <a:lnTo>
                  <a:pt x="1695178" y="165353"/>
                </a:lnTo>
                <a:lnTo>
                  <a:pt x="1730230" y="200405"/>
                </a:lnTo>
                <a:lnTo>
                  <a:pt x="1763758" y="243077"/>
                </a:lnTo>
                <a:lnTo>
                  <a:pt x="1790428" y="278129"/>
                </a:lnTo>
                <a:lnTo>
                  <a:pt x="1798810" y="320801"/>
                </a:lnTo>
                <a:lnTo>
                  <a:pt x="1798810" y="591252"/>
                </a:lnTo>
                <a:lnTo>
                  <a:pt x="1876534" y="571499"/>
                </a:lnTo>
                <a:lnTo>
                  <a:pt x="1996930" y="537209"/>
                </a:lnTo>
                <a:lnTo>
                  <a:pt x="2108182" y="502157"/>
                </a:lnTo>
                <a:lnTo>
                  <a:pt x="2195812" y="468629"/>
                </a:lnTo>
                <a:lnTo>
                  <a:pt x="2263630" y="441959"/>
                </a:lnTo>
                <a:lnTo>
                  <a:pt x="2316208" y="416051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88011" y="4715178"/>
            <a:ext cx="1189132" cy="88017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60647" y="3866146"/>
            <a:ext cx="1282700" cy="1488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 marR="4559">
              <a:lnSpc>
                <a:spcPct val="128600"/>
              </a:lnSpc>
            </a:pPr>
            <a:r>
              <a:rPr lang="x-none" sz="2500" i="1" dirty="0" smtClean="0">
                <a:solidFill>
                  <a:srgbClr val="FFCC00"/>
                </a:solidFill>
                <a:latin typeface="Arial"/>
                <a:cs typeface="Arial"/>
              </a:rPr>
              <a:t>Pušenje </a:t>
            </a:r>
            <a:r>
              <a:rPr sz="2500" i="1" dirty="0" smtClean="0">
                <a:solidFill>
                  <a:srgbClr val="FFCC00"/>
                </a:solidFill>
                <a:latin typeface="Arial"/>
                <a:cs typeface="Arial"/>
              </a:rPr>
              <a:t>  Dr</a:t>
            </a:r>
            <a:r>
              <a:rPr lang="x-none" sz="2500" i="1" dirty="0" smtClean="0">
                <a:solidFill>
                  <a:srgbClr val="FFCC00"/>
                </a:solidFill>
                <a:latin typeface="Arial"/>
                <a:cs typeface="Arial"/>
              </a:rPr>
              <a:t>oga</a:t>
            </a:r>
            <a:r>
              <a:rPr sz="2500" i="1" dirty="0" smtClean="0">
                <a:solidFill>
                  <a:srgbClr val="FFCC00"/>
                </a:solidFill>
                <a:latin typeface="Arial"/>
                <a:cs typeface="Arial"/>
              </a:rPr>
              <a:t> Al</a:t>
            </a:r>
            <a:r>
              <a:rPr lang="x-none" sz="2500" i="1" dirty="0" smtClean="0">
                <a:solidFill>
                  <a:srgbClr val="FFCC00"/>
                </a:solidFill>
                <a:latin typeface="Arial"/>
                <a:cs typeface="Arial"/>
              </a:rPr>
              <a:t>k</a:t>
            </a:r>
            <a:r>
              <a:rPr sz="2500" i="1" dirty="0" err="1" smtClean="0">
                <a:solidFill>
                  <a:srgbClr val="FFCC00"/>
                </a:solidFill>
                <a:latin typeface="Arial"/>
                <a:cs typeface="Arial"/>
              </a:rPr>
              <a:t>ohol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543502" y="4951206"/>
            <a:ext cx="841085" cy="267821"/>
          </a:xfrm>
          <a:custGeom>
            <a:avLst/>
            <a:gdLst/>
            <a:ahLst/>
            <a:cxnLst/>
            <a:rect l="l" t="t" r="r" b="b"/>
            <a:pathLst>
              <a:path w="925195" h="303529">
                <a:moveTo>
                  <a:pt x="177577" y="179961"/>
                </a:moveTo>
                <a:lnTo>
                  <a:pt x="162306" y="118110"/>
                </a:lnTo>
                <a:lnTo>
                  <a:pt x="0" y="256032"/>
                </a:lnTo>
                <a:lnTo>
                  <a:pt x="147066" y="289431"/>
                </a:lnTo>
                <a:lnTo>
                  <a:pt x="147066" y="187452"/>
                </a:lnTo>
                <a:lnTo>
                  <a:pt x="177577" y="179961"/>
                </a:lnTo>
                <a:close/>
              </a:path>
              <a:path w="925195" h="303529">
                <a:moveTo>
                  <a:pt x="192816" y="241676"/>
                </a:moveTo>
                <a:lnTo>
                  <a:pt x="177577" y="179961"/>
                </a:lnTo>
                <a:lnTo>
                  <a:pt x="147066" y="187452"/>
                </a:lnTo>
                <a:lnTo>
                  <a:pt x="162306" y="249174"/>
                </a:lnTo>
                <a:lnTo>
                  <a:pt x="192816" y="241676"/>
                </a:lnTo>
                <a:close/>
              </a:path>
              <a:path w="925195" h="303529">
                <a:moveTo>
                  <a:pt x="208026" y="303276"/>
                </a:moveTo>
                <a:lnTo>
                  <a:pt x="192816" y="241676"/>
                </a:lnTo>
                <a:lnTo>
                  <a:pt x="162306" y="249174"/>
                </a:lnTo>
                <a:lnTo>
                  <a:pt x="147066" y="187452"/>
                </a:lnTo>
                <a:lnTo>
                  <a:pt x="147066" y="289431"/>
                </a:lnTo>
                <a:lnTo>
                  <a:pt x="208026" y="303276"/>
                </a:lnTo>
                <a:close/>
              </a:path>
              <a:path w="925195" h="303529">
                <a:moveTo>
                  <a:pt x="925068" y="61722"/>
                </a:moveTo>
                <a:lnTo>
                  <a:pt x="910590" y="0"/>
                </a:lnTo>
                <a:lnTo>
                  <a:pt x="177577" y="179961"/>
                </a:lnTo>
                <a:lnTo>
                  <a:pt x="192816" y="241676"/>
                </a:lnTo>
                <a:lnTo>
                  <a:pt x="925068" y="61722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847802" y="4723279"/>
            <a:ext cx="3694315" cy="86397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18169" y="4723279"/>
            <a:ext cx="1118061" cy="86397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15637" y="5586581"/>
            <a:ext cx="8312727" cy="868456"/>
          </a:xfrm>
          <a:custGeom>
            <a:avLst/>
            <a:gdLst/>
            <a:ahLst/>
            <a:cxnLst/>
            <a:rect l="l" t="t" r="r" b="b"/>
            <a:pathLst>
              <a:path w="9144000" h="984250">
                <a:moveTo>
                  <a:pt x="0" y="0"/>
                </a:moveTo>
                <a:lnTo>
                  <a:pt x="0" y="983742"/>
                </a:lnTo>
                <a:lnTo>
                  <a:pt x="9144000" y="98374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09455" y="5587253"/>
            <a:ext cx="2845758" cy="86061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01094" y="5587253"/>
            <a:ext cx="2905852" cy="86061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381500" y="5587253"/>
            <a:ext cx="2520950" cy="860612"/>
          </a:xfrm>
          <a:custGeom>
            <a:avLst/>
            <a:gdLst/>
            <a:ahLst/>
            <a:cxnLst/>
            <a:rect l="l" t="t" r="r" b="b"/>
            <a:pathLst>
              <a:path w="2773045" h="975359">
                <a:moveTo>
                  <a:pt x="2772740" y="0"/>
                </a:moveTo>
                <a:lnTo>
                  <a:pt x="2457721" y="0"/>
                </a:lnTo>
                <a:lnTo>
                  <a:pt x="2430780" y="6857"/>
                </a:lnTo>
                <a:lnTo>
                  <a:pt x="2076450" y="110489"/>
                </a:lnTo>
                <a:lnTo>
                  <a:pt x="1697736" y="232409"/>
                </a:lnTo>
                <a:lnTo>
                  <a:pt x="1302258" y="378713"/>
                </a:lnTo>
                <a:lnTo>
                  <a:pt x="880110" y="551687"/>
                </a:lnTo>
                <a:lnTo>
                  <a:pt x="448056" y="749807"/>
                </a:lnTo>
                <a:lnTo>
                  <a:pt x="0" y="975359"/>
                </a:lnTo>
                <a:lnTo>
                  <a:pt x="241553" y="975359"/>
                </a:lnTo>
                <a:lnTo>
                  <a:pt x="387857" y="957833"/>
                </a:lnTo>
                <a:lnTo>
                  <a:pt x="613409" y="827531"/>
                </a:lnTo>
                <a:lnTo>
                  <a:pt x="852678" y="697229"/>
                </a:lnTo>
                <a:lnTo>
                  <a:pt x="1111758" y="576833"/>
                </a:lnTo>
                <a:lnTo>
                  <a:pt x="1395984" y="464057"/>
                </a:lnTo>
                <a:lnTo>
                  <a:pt x="1689354" y="352805"/>
                </a:lnTo>
                <a:lnTo>
                  <a:pt x="1998726" y="240029"/>
                </a:lnTo>
                <a:lnTo>
                  <a:pt x="277274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327370" y="5774167"/>
            <a:ext cx="476250" cy="96931"/>
          </a:xfrm>
          <a:custGeom>
            <a:avLst/>
            <a:gdLst/>
            <a:ahLst/>
            <a:cxnLst/>
            <a:rect l="l" t="t" r="r" b="b"/>
            <a:pathLst>
              <a:path w="523875" h="109854">
                <a:moveTo>
                  <a:pt x="74675" y="109728"/>
                </a:moveTo>
                <a:lnTo>
                  <a:pt x="74675" y="0"/>
                </a:lnTo>
                <a:lnTo>
                  <a:pt x="0" y="55626"/>
                </a:lnTo>
                <a:lnTo>
                  <a:pt x="74675" y="109728"/>
                </a:lnTo>
                <a:close/>
              </a:path>
              <a:path w="523875" h="109854">
                <a:moveTo>
                  <a:pt x="523494" y="73151"/>
                </a:moveTo>
                <a:lnTo>
                  <a:pt x="523494" y="38099"/>
                </a:lnTo>
                <a:lnTo>
                  <a:pt x="74675" y="38100"/>
                </a:lnTo>
                <a:lnTo>
                  <a:pt x="74675" y="73152"/>
                </a:lnTo>
                <a:lnTo>
                  <a:pt x="523494" y="73151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21136" y="5768116"/>
            <a:ext cx="488373" cy="109257"/>
          </a:xfrm>
          <a:custGeom>
            <a:avLst/>
            <a:gdLst/>
            <a:ahLst/>
            <a:cxnLst/>
            <a:rect l="l" t="t" r="r" b="b"/>
            <a:pathLst>
              <a:path w="537209" h="123825">
                <a:moveTo>
                  <a:pt x="88392" y="6096"/>
                </a:moveTo>
                <a:lnTo>
                  <a:pt x="86106" y="3048"/>
                </a:lnTo>
                <a:lnTo>
                  <a:pt x="85191" y="1219"/>
                </a:lnTo>
                <a:lnTo>
                  <a:pt x="84582" y="762"/>
                </a:lnTo>
                <a:lnTo>
                  <a:pt x="78867" y="762"/>
                </a:lnTo>
                <a:lnTo>
                  <a:pt x="77724" y="1524"/>
                </a:lnTo>
                <a:lnTo>
                  <a:pt x="3048" y="57150"/>
                </a:lnTo>
                <a:lnTo>
                  <a:pt x="0" y="60198"/>
                </a:lnTo>
                <a:lnTo>
                  <a:pt x="0" y="64770"/>
                </a:lnTo>
                <a:lnTo>
                  <a:pt x="3048" y="67818"/>
                </a:lnTo>
                <a:lnTo>
                  <a:pt x="10668" y="73338"/>
                </a:lnTo>
                <a:lnTo>
                  <a:pt x="10668" y="57150"/>
                </a:lnTo>
                <a:lnTo>
                  <a:pt x="17928" y="62409"/>
                </a:lnTo>
                <a:lnTo>
                  <a:pt x="85344" y="12192"/>
                </a:lnTo>
                <a:lnTo>
                  <a:pt x="87630" y="9906"/>
                </a:lnTo>
                <a:lnTo>
                  <a:pt x="88392" y="6096"/>
                </a:lnTo>
                <a:close/>
              </a:path>
              <a:path w="537209" h="123825">
                <a:moveTo>
                  <a:pt x="17928" y="62409"/>
                </a:moveTo>
                <a:lnTo>
                  <a:pt x="10668" y="57150"/>
                </a:lnTo>
                <a:lnTo>
                  <a:pt x="10668" y="67818"/>
                </a:lnTo>
                <a:lnTo>
                  <a:pt x="17928" y="62409"/>
                </a:lnTo>
                <a:close/>
              </a:path>
              <a:path w="537209" h="123825">
                <a:moveTo>
                  <a:pt x="85344" y="111252"/>
                </a:moveTo>
                <a:lnTo>
                  <a:pt x="17928" y="62409"/>
                </a:lnTo>
                <a:lnTo>
                  <a:pt x="10668" y="67818"/>
                </a:lnTo>
                <a:lnTo>
                  <a:pt x="10668" y="73338"/>
                </a:lnTo>
                <a:lnTo>
                  <a:pt x="74676" y="119711"/>
                </a:lnTo>
                <a:lnTo>
                  <a:pt x="74676" y="116586"/>
                </a:lnTo>
                <a:lnTo>
                  <a:pt x="85344" y="111252"/>
                </a:lnTo>
                <a:close/>
              </a:path>
              <a:path w="537209" h="123825">
                <a:moveTo>
                  <a:pt x="78867" y="762"/>
                </a:moveTo>
                <a:lnTo>
                  <a:pt x="77724" y="762"/>
                </a:lnTo>
                <a:lnTo>
                  <a:pt x="74676" y="3048"/>
                </a:lnTo>
                <a:lnTo>
                  <a:pt x="74676" y="3794"/>
                </a:lnTo>
                <a:lnTo>
                  <a:pt x="77724" y="1524"/>
                </a:lnTo>
                <a:lnTo>
                  <a:pt x="78867" y="762"/>
                </a:lnTo>
                <a:close/>
              </a:path>
              <a:path w="537209" h="123825">
                <a:moveTo>
                  <a:pt x="87630" y="38862"/>
                </a:moveTo>
                <a:lnTo>
                  <a:pt x="87630" y="9906"/>
                </a:lnTo>
                <a:lnTo>
                  <a:pt x="85344" y="12192"/>
                </a:lnTo>
                <a:lnTo>
                  <a:pt x="74676" y="20138"/>
                </a:lnTo>
                <a:lnTo>
                  <a:pt x="74676" y="48768"/>
                </a:lnTo>
                <a:lnTo>
                  <a:pt x="77724" y="51054"/>
                </a:lnTo>
                <a:lnTo>
                  <a:pt x="81534" y="51054"/>
                </a:lnTo>
                <a:lnTo>
                  <a:pt x="81534" y="38862"/>
                </a:lnTo>
                <a:lnTo>
                  <a:pt x="87630" y="38862"/>
                </a:lnTo>
                <a:close/>
              </a:path>
              <a:path w="537209" h="123825">
                <a:moveTo>
                  <a:pt x="530352" y="73914"/>
                </a:moveTo>
                <a:lnTo>
                  <a:pt x="77724" y="73914"/>
                </a:lnTo>
                <a:lnTo>
                  <a:pt x="74676" y="76200"/>
                </a:lnTo>
                <a:lnTo>
                  <a:pt x="74676" y="103523"/>
                </a:lnTo>
                <a:lnTo>
                  <a:pt x="81534" y="108491"/>
                </a:lnTo>
                <a:lnTo>
                  <a:pt x="81534" y="86106"/>
                </a:lnTo>
                <a:lnTo>
                  <a:pt x="87630" y="80010"/>
                </a:lnTo>
                <a:lnTo>
                  <a:pt x="87630" y="86106"/>
                </a:lnTo>
                <a:lnTo>
                  <a:pt x="524256" y="86106"/>
                </a:lnTo>
                <a:lnTo>
                  <a:pt x="524256" y="80010"/>
                </a:lnTo>
                <a:lnTo>
                  <a:pt x="530352" y="73914"/>
                </a:lnTo>
                <a:close/>
              </a:path>
              <a:path w="537209" h="123825">
                <a:moveTo>
                  <a:pt x="85344" y="121539"/>
                </a:moveTo>
                <a:lnTo>
                  <a:pt x="85344" y="111252"/>
                </a:lnTo>
                <a:lnTo>
                  <a:pt x="74676" y="116586"/>
                </a:lnTo>
                <a:lnTo>
                  <a:pt x="74676" y="119711"/>
                </a:lnTo>
                <a:lnTo>
                  <a:pt x="77724" y="121920"/>
                </a:lnTo>
                <a:lnTo>
                  <a:pt x="79248" y="122682"/>
                </a:lnTo>
                <a:lnTo>
                  <a:pt x="82296" y="123444"/>
                </a:lnTo>
                <a:lnTo>
                  <a:pt x="84582" y="121920"/>
                </a:lnTo>
                <a:lnTo>
                  <a:pt x="85344" y="121539"/>
                </a:lnTo>
                <a:close/>
              </a:path>
              <a:path w="537209" h="123825">
                <a:moveTo>
                  <a:pt x="85191" y="1219"/>
                </a:moveTo>
                <a:lnTo>
                  <a:pt x="84582" y="0"/>
                </a:lnTo>
                <a:lnTo>
                  <a:pt x="80010" y="0"/>
                </a:lnTo>
                <a:lnTo>
                  <a:pt x="78867" y="762"/>
                </a:lnTo>
                <a:lnTo>
                  <a:pt x="84582" y="762"/>
                </a:lnTo>
                <a:lnTo>
                  <a:pt x="85191" y="1219"/>
                </a:lnTo>
                <a:close/>
              </a:path>
              <a:path w="537209" h="123825">
                <a:moveTo>
                  <a:pt x="537210" y="83058"/>
                </a:moveTo>
                <a:lnTo>
                  <a:pt x="537210" y="41148"/>
                </a:lnTo>
                <a:lnTo>
                  <a:pt x="534162" y="38862"/>
                </a:lnTo>
                <a:lnTo>
                  <a:pt x="81534" y="38862"/>
                </a:lnTo>
                <a:lnTo>
                  <a:pt x="87630" y="44958"/>
                </a:lnTo>
                <a:lnTo>
                  <a:pt x="87630" y="51054"/>
                </a:lnTo>
                <a:lnTo>
                  <a:pt x="524256" y="51054"/>
                </a:lnTo>
                <a:lnTo>
                  <a:pt x="524256" y="44958"/>
                </a:lnTo>
                <a:lnTo>
                  <a:pt x="530352" y="51054"/>
                </a:lnTo>
                <a:lnTo>
                  <a:pt x="530352" y="86106"/>
                </a:lnTo>
                <a:lnTo>
                  <a:pt x="534162" y="86106"/>
                </a:lnTo>
                <a:lnTo>
                  <a:pt x="537210" y="83058"/>
                </a:lnTo>
                <a:close/>
              </a:path>
              <a:path w="537209" h="123825">
                <a:moveTo>
                  <a:pt x="87630" y="51054"/>
                </a:moveTo>
                <a:lnTo>
                  <a:pt x="87630" y="44958"/>
                </a:lnTo>
                <a:lnTo>
                  <a:pt x="81534" y="38862"/>
                </a:lnTo>
                <a:lnTo>
                  <a:pt x="81534" y="51054"/>
                </a:lnTo>
                <a:lnTo>
                  <a:pt x="87630" y="51054"/>
                </a:lnTo>
                <a:close/>
              </a:path>
              <a:path w="537209" h="123825">
                <a:moveTo>
                  <a:pt x="87630" y="86106"/>
                </a:moveTo>
                <a:lnTo>
                  <a:pt x="87630" y="80010"/>
                </a:lnTo>
                <a:lnTo>
                  <a:pt x="81534" y="86106"/>
                </a:lnTo>
                <a:lnTo>
                  <a:pt x="87630" y="86106"/>
                </a:lnTo>
                <a:close/>
              </a:path>
              <a:path w="537209" h="123825">
                <a:moveTo>
                  <a:pt x="87630" y="118872"/>
                </a:moveTo>
                <a:lnTo>
                  <a:pt x="87630" y="86106"/>
                </a:lnTo>
                <a:lnTo>
                  <a:pt x="81534" y="86106"/>
                </a:lnTo>
                <a:lnTo>
                  <a:pt x="81534" y="108491"/>
                </a:lnTo>
                <a:lnTo>
                  <a:pt x="85344" y="111252"/>
                </a:lnTo>
                <a:lnTo>
                  <a:pt x="85344" y="121539"/>
                </a:lnTo>
                <a:lnTo>
                  <a:pt x="86106" y="121158"/>
                </a:lnTo>
                <a:lnTo>
                  <a:pt x="87630" y="118872"/>
                </a:lnTo>
                <a:close/>
              </a:path>
              <a:path w="537209" h="123825">
                <a:moveTo>
                  <a:pt x="87630" y="5080"/>
                </a:moveTo>
                <a:lnTo>
                  <a:pt x="87630" y="3048"/>
                </a:lnTo>
                <a:lnTo>
                  <a:pt x="85191" y="1219"/>
                </a:lnTo>
                <a:lnTo>
                  <a:pt x="86106" y="3048"/>
                </a:lnTo>
                <a:lnTo>
                  <a:pt x="87630" y="5080"/>
                </a:lnTo>
                <a:close/>
              </a:path>
              <a:path w="537209" h="123825">
                <a:moveTo>
                  <a:pt x="530352" y="51054"/>
                </a:moveTo>
                <a:lnTo>
                  <a:pt x="524256" y="44958"/>
                </a:lnTo>
                <a:lnTo>
                  <a:pt x="524256" y="51054"/>
                </a:lnTo>
                <a:lnTo>
                  <a:pt x="530352" y="51054"/>
                </a:lnTo>
                <a:close/>
              </a:path>
              <a:path w="537209" h="123825">
                <a:moveTo>
                  <a:pt x="530352" y="73914"/>
                </a:moveTo>
                <a:lnTo>
                  <a:pt x="530352" y="51054"/>
                </a:lnTo>
                <a:lnTo>
                  <a:pt x="524256" y="51054"/>
                </a:lnTo>
                <a:lnTo>
                  <a:pt x="524256" y="73914"/>
                </a:lnTo>
                <a:lnTo>
                  <a:pt x="530352" y="73914"/>
                </a:lnTo>
                <a:close/>
              </a:path>
              <a:path w="537209" h="123825">
                <a:moveTo>
                  <a:pt x="530352" y="86106"/>
                </a:moveTo>
                <a:lnTo>
                  <a:pt x="530352" y="73914"/>
                </a:lnTo>
                <a:lnTo>
                  <a:pt x="524256" y="80010"/>
                </a:lnTo>
                <a:lnTo>
                  <a:pt x="524256" y="86106"/>
                </a:lnTo>
                <a:lnTo>
                  <a:pt x="530352" y="86106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948979" y="5580753"/>
            <a:ext cx="151649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2500" i="1" dirty="0" err="1" smtClean="0">
                <a:solidFill>
                  <a:srgbClr val="FFCC00"/>
                </a:solidFill>
                <a:latin typeface="Arial"/>
                <a:cs typeface="Arial"/>
              </a:rPr>
              <a:t>Hormon</a:t>
            </a:r>
            <a:r>
              <a:rPr lang="x-none" sz="2500" i="1" dirty="0" smtClean="0">
                <a:solidFill>
                  <a:srgbClr val="FFCC00"/>
                </a:solidFill>
                <a:latin typeface="Arial"/>
                <a:cs typeface="Arial"/>
              </a:rPr>
              <a:t>i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542370" y="5579151"/>
            <a:ext cx="819136" cy="44785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47802" y="5587253"/>
            <a:ext cx="3694315" cy="12774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518169" y="5587254"/>
            <a:ext cx="1118061" cy="3832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Akumulacija</a:t>
            </a:r>
            <a:r>
              <a:rPr lang="en-US" dirty="0" smtClean="0"/>
              <a:t> </a:t>
            </a:r>
            <a:r>
              <a:rPr lang="en-US" dirty="0" err="1" smtClean="0"/>
              <a:t>kortikalne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trabekularne</a:t>
            </a:r>
            <a:r>
              <a:rPr lang="en-US" dirty="0" smtClean="0"/>
              <a:t> </a:t>
            </a:r>
            <a:r>
              <a:rPr lang="en-US" dirty="0" err="1" smtClean="0"/>
              <a:t>koštane</a:t>
            </a:r>
            <a:r>
              <a:rPr lang="en-US" dirty="0" smtClean="0"/>
              <a:t> </a:t>
            </a:r>
            <a:r>
              <a:rPr lang="en-US" dirty="0" err="1" smtClean="0"/>
              <a:t>mase</a:t>
            </a:r>
            <a:r>
              <a:rPr lang="en-US" dirty="0" smtClean="0"/>
              <a:t> </a:t>
            </a:r>
            <a:r>
              <a:rPr lang="en-US" dirty="0" err="1" smtClean="0"/>
              <a:t>počinje</a:t>
            </a:r>
            <a:r>
              <a:rPr lang="en-US" dirty="0" smtClean="0"/>
              <a:t> </a:t>
            </a:r>
            <a:r>
              <a:rPr lang="en-US" dirty="0" err="1" smtClean="0"/>
              <a:t>još</a:t>
            </a:r>
            <a:r>
              <a:rPr lang="en-US" dirty="0" smtClean="0"/>
              <a:t> </a:t>
            </a:r>
            <a:r>
              <a:rPr lang="en-US" dirty="0" err="1" smtClean="0"/>
              <a:t>začećem</a:t>
            </a:r>
            <a:r>
              <a:rPr lang="en-US" dirty="0" smtClean="0"/>
              <a:t>, </a:t>
            </a:r>
            <a:r>
              <a:rPr lang="en-US" dirty="0" err="1" smtClean="0"/>
              <a:t>intezivira</a:t>
            </a:r>
            <a:r>
              <a:rPr lang="en-US" dirty="0" smtClean="0"/>
              <a:t> se </a:t>
            </a:r>
            <a:r>
              <a:rPr lang="en-US" dirty="0" err="1" smtClean="0"/>
              <a:t>tokom</a:t>
            </a:r>
            <a:r>
              <a:rPr lang="en-US" dirty="0" smtClean="0"/>
              <a:t> </a:t>
            </a:r>
            <a:r>
              <a:rPr lang="en-US" dirty="0" err="1" smtClean="0"/>
              <a:t>puberteta</a:t>
            </a:r>
            <a:r>
              <a:rPr lang="en-US" dirty="0" smtClean="0"/>
              <a:t>, </a:t>
            </a:r>
            <a:r>
              <a:rPr lang="en-US" dirty="0" err="1" smtClean="0"/>
              <a:t>dok</a:t>
            </a:r>
            <a:r>
              <a:rPr lang="en-US" dirty="0" smtClean="0"/>
              <a:t> </a:t>
            </a:r>
            <a:r>
              <a:rPr lang="en-US" dirty="0" err="1" smtClean="0"/>
              <a:t>vrhunac</a:t>
            </a:r>
            <a:r>
              <a:rPr lang="en-US" dirty="0" smtClean="0"/>
              <a:t> </a:t>
            </a:r>
            <a:r>
              <a:rPr lang="en-US" dirty="0" err="1" smtClean="0"/>
              <a:t>dostize</a:t>
            </a:r>
            <a:r>
              <a:rPr lang="en-US" dirty="0" smtClean="0"/>
              <a:t> u </a:t>
            </a:r>
            <a:r>
              <a:rPr lang="en-US" dirty="0" err="1" smtClean="0"/>
              <a:t>ranim</a:t>
            </a:r>
            <a:r>
              <a:rPr lang="en-US" dirty="0" smtClean="0"/>
              <a:t> 20</a:t>
            </a:r>
            <a:r>
              <a:rPr lang="sr-Latn-RS" dirty="0" smtClean="0"/>
              <a:t>-</a:t>
            </a:r>
            <a:r>
              <a:rPr lang="en-US" dirty="0" err="1" smtClean="0"/>
              <a:t>im</a:t>
            </a:r>
            <a:r>
              <a:rPr lang="en-US" dirty="0" smtClean="0"/>
              <a:t>  </a:t>
            </a:r>
            <a:r>
              <a:rPr lang="en-US" dirty="0" err="1" smtClean="0"/>
              <a:t>godinama</a:t>
            </a:r>
            <a:r>
              <a:rPr lang="en-US" dirty="0" smtClean="0"/>
              <a:t> </a:t>
            </a:r>
            <a:r>
              <a:rPr lang="en-US" dirty="0" err="1" smtClean="0"/>
              <a:t>života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page-5-bonegrowth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789040"/>
            <a:ext cx="5663492" cy="2679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Sportistkinje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nemaju</a:t>
            </a:r>
            <a:r>
              <a:rPr lang="en-US" dirty="0" smtClean="0"/>
              <a:t> </a:t>
            </a:r>
            <a:r>
              <a:rPr lang="en-US" dirty="0" err="1" smtClean="0"/>
              <a:t>menstruaciju</a:t>
            </a:r>
            <a:r>
              <a:rPr lang="en-US" dirty="0" smtClean="0"/>
              <a:t> </a:t>
            </a:r>
            <a:r>
              <a:rPr lang="en-US" dirty="0" err="1" smtClean="0"/>
              <a:t>gube</a:t>
            </a:r>
            <a:r>
              <a:rPr lang="en-US" dirty="0" smtClean="0"/>
              <a:t> </a:t>
            </a:r>
            <a:r>
              <a:rPr lang="en-US" dirty="0" err="1" smtClean="0"/>
              <a:t>upravo</a:t>
            </a:r>
            <a:r>
              <a:rPr lang="en-US" dirty="0" smtClean="0"/>
              <a:t> u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godinama</a:t>
            </a:r>
            <a:r>
              <a:rPr lang="en-US" dirty="0" smtClean="0"/>
              <a:t> 2-6% </a:t>
            </a:r>
            <a:r>
              <a:rPr lang="en-US" dirty="0" err="1" smtClean="0"/>
              <a:t>koštane</a:t>
            </a:r>
            <a:r>
              <a:rPr lang="en-US" dirty="0" smtClean="0"/>
              <a:t> </a:t>
            </a:r>
            <a:r>
              <a:rPr lang="en-US" dirty="0" err="1" smtClean="0"/>
              <a:t>mase</a:t>
            </a:r>
            <a:r>
              <a:rPr lang="en-US" dirty="0" smtClean="0"/>
              <a:t> </a:t>
            </a:r>
            <a:r>
              <a:rPr lang="en-US" dirty="0" err="1" smtClean="0"/>
              <a:t>godišnje</a:t>
            </a:r>
            <a:r>
              <a:rPr lang="en-US" dirty="0" smtClean="0"/>
              <a:t> u </a:t>
            </a:r>
            <a:r>
              <a:rPr lang="en-US" dirty="0" err="1" smtClean="0"/>
              <a:t>periodu</a:t>
            </a:r>
            <a:r>
              <a:rPr lang="en-US" dirty="0" smtClean="0"/>
              <a:t> </a:t>
            </a:r>
            <a:r>
              <a:rPr lang="en-US" dirty="0" err="1" smtClean="0"/>
              <a:t>amenoreje</a:t>
            </a:r>
            <a:r>
              <a:rPr lang="en-US" dirty="0" smtClean="0"/>
              <a:t>,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x-none" dirty="0" smtClean="0"/>
              <a:t>se </a:t>
            </a:r>
            <a:r>
              <a:rPr lang="en-US" dirty="0" err="1" smtClean="0"/>
              <a:t>manifestovati</a:t>
            </a:r>
            <a:r>
              <a:rPr lang="en-US" dirty="0" smtClean="0"/>
              <a:t> </a:t>
            </a:r>
            <a:r>
              <a:rPr lang="en-US" dirty="0" err="1" smtClean="0"/>
              <a:t>ukupnim</a:t>
            </a:r>
            <a:r>
              <a:rPr lang="en-US" dirty="0" smtClean="0"/>
              <a:t> </a:t>
            </a:r>
            <a:r>
              <a:rPr lang="en-US" dirty="0" err="1" smtClean="0"/>
              <a:t>gubitkom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oko</a:t>
            </a:r>
            <a:r>
              <a:rPr lang="en-US" dirty="0" smtClean="0"/>
              <a:t> 25% </a:t>
            </a:r>
            <a:r>
              <a:rPr lang="en-US" dirty="0" err="1" smtClean="0"/>
              <a:t>ukupne</a:t>
            </a:r>
            <a:r>
              <a:rPr lang="en-US" dirty="0" smtClean="0"/>
              <a:t> </a:t>
            </a:r>
            <a:r>
              <a:rPr lang="en-US" dirty="0" err="1" smtClean="0"/>
              <a:t>koštane</a:t>
            </a:r>
            <a:r>
              <a:rPr lang="en-US" dirty="0" smtClean="0"/>
              <a:t> </a:t>
            </a:r>
            <a:r>
              <a:rPr lang="en-US" dirty="0" err="1" smtClean="0"/>
              <a:t>mase</a:t>
            </a:r>
            <a:r>
              <a:rPr lang="en-US" dirty="0" smtClean="0"/>
              <a:t> </a:t>
            </a:r>
            <a:r>
              <a:rPr lang="en-US" dirty="0" err="1" smtClean="0"/>
              <a:t>tokom</a:t>
            </a:r>
            <a:r>
              <a:rPr lang="en-US" dirty="0" smtClean="0"/>
              <a:t> </a:t>
            </a:r>
            <a:r>
              <a:rPr lang="en-US" dirty="0" err="1" smtClean="0"/>
              <a:t>nekoliko</a:t>
            </a:r>
            <a:r>
              <a:rPr lang="en-US" dirty="0" smtClean="0"/>
              <a:t> </a:t>
            </a:r>
            <a:r>
              <a:rPr lang="en-US" dirty="0" err="1" smtClean="0"/>
              <a:t>godina</a:t>
            </a:r>
            <a:r>
              <a:rPr lang="en-US" dirty="0" smtClean="0"/>
              <a:t> </a:t>
            </a:r>
            <a:r>
              <a:rPr lang="sr-Latn-RS" dirty="0" smtClean="0"/>
              <a:t>k</a:t>
            </a:r>
            <a:r>
              <a:rPr lang="en-US" dirty="0" err="1" smtClean="0"/>
              <a:t>ada</a:t>
            </a:r>
            <a:r>
              <a:rPr lang="en-US" dirty="0" smtClean="0"/>
              <a:t> bi </a:t>
            </a:r>
            <a:r>
              <a:rPr lang="en-US" dirty="0" err="1" smtClean="0"/>
              <a:t>trebalo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je </a:t>
            </a:r>
            <a:r>
              <a:rPr lang="en-US" dirty="0" err="1" smtClean="0"/>
              <a:t>zaparavo</a:t>
            </a:r>
            <a:r>
              <a:rPr lang="en-US" dirty="0" smtClean="0"/>
              <a:t> </a:t>
            </a:r>
            <a:r>
              <a:rPr lang="en-US" dirty="0" err="1" smtClean="0"/>
              <a:t>najintenzivnija</a:t>
            </a:r>
            <a:r>
              <a:rPr lang="en-US" dirty="0" smtClean="0"/>
              <a:t> </a:t>
            </a:r>
            <a:r>
              <a:rPr lang="en-US" dirty="0" err="1" smtClean="0"/>
              <a:t>akumulacija</a:t>
            </a:r>
            <a:r>
              <a:rPr lang="en-US" dirty="0" smtClean="0"/>
              <a:t> </a:t>
            </a:r>
            <a:r>
              <a:rPr lang="en-US" dirty="0" err="1" smtClean="0"/>
              <a:t>koštane</a:t>
            </a:r>
            <a:r>
              <a:rPr lang="en-US" dirty="0" smtClean="0"/>
              <a:t> </a:t>
            </a:r>
            <a:r>
              <a:rPr lang="en-US" dirty="0" err="1" smtClean="0"/>
              <a:t>mase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/>
            </a:r>
            <a:br>
              <a:rPr lang="x-none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r>
              <a:rPr lang="en-US" dirty="0" err="1" smtClean="0"/>
              <a:t>koštana</a:t>
            </a:r>
            <a:r>
              <a:rPr lang="en-US" dirty="0" smtClean="0"/>
              <a:t> </a:t>
            </a:r>
            <a:r>
              <a:rPr lang="en-US" dirty="0" err="1" smtClean="0"/>
              <a:t>gustina</a:t>
            </a:r>
            <a:r>
              <a:rPr lang="en-US" dirty="0" smtClean="0"/>
              <a:t> </a:t>
            </a:r>
            <a:r>
              <a:rPr lang="en-US" dirty="0" err="1" smtClean="0"/>
              <a:t>njihovih</a:t>
            </a:r>
            <a:r>
              <a:rPr lang="en-US" dirty="0" smtClean="0"/>
              <a:t> </a:t>
            </a:r>
            <a:r>
              <a:rPr lang="en-US" dirty="0" err="1" smtClean="0"/>
              <a:t>kostiju</a:t>
            </a:r>
            <a:r>
              <a:rPr lang="en-US" dirty="0" smtClean="0"/>
              <a:t> </a:t>
            </a:r>
            <a:r>
              <a:rPr lang="en-US" dirty="0" err="1" smtClean="0"/>
              <a:t>odgovara</a:t>
            </a:r>
            <a:r>
              <a:rPr lang="en-US" dirty="0" smtClean="0"/>
              <a:t> </a:t>
            </a:r>
            <a:r>
              <a:rPr lang="en-US" dirty="0" err="1" smtClean="0"/>
              <a:t>gustini</a:t>
            </a:r>
            <a:r>
              <a:rPr lang="en-US" dirty="0" smtClean="0"/>
              <a:t> 60-godišnjih </a:t>
            </a:r>
            <a:r>
              <a:rPr lang="en-US" dirty="0" err="1" smtClean="0"/>
              <a:t>žena</a:t>
            </a:r>
            <a:r>
              <a:rPr lang="en-US" dirty="0" smtClean="0"/>
              <a:t>,  </a:t>
            </a:r>
            <a:endParaRPr lang="x-none" dirty="0" smtClean="0"/>
          </a:p>
          <a:p>
            <a:r>
              <a:rPr lang="en-US" dirty="0" err="1" smtClean="0"/>
              <a:t>trostruko</a:t>
            </a:r>
            <a:r>
              <a:rPr lang="en-US" dirty="0" smtClean="0"/>
              <a:t> </a:t>
            </a:r>
            <a:r>
              <a:rPr lang="en-US" dirty="0" err="1" smtClean="0"/>
              <a:t>već</a:t>
            </a:r>
            <a:r>
              <a:rPr lang="x-none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rizik</a:t>
            </a:r>
            <a:r>
              <a:rPr lang="sr-Latn-R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spontane</a:t>
            </a:r>
            <a:r>
              <a:rPr lang="en-US" dirty="0" smtClean="0"/>
              <a:t> </a:t>
            </a:r>
            <a:r>
              <a:rPr lang="en-US" dirty="0" err="1" smtClean="0"/>
              <a:t>frakture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frakture</a:t>
            </a:r>
            <a:r>
              <a:rPr lang="en-US" dirty="0" smtClean="0"/>
              <a:t> </a:t>
            </a:r>
            <a:r>
              <a:rPr lang="en-US" dirty="0" err="1" smtClean="0"/>
              <a:t>izazvane</a:t>
            </a:r>
            <a:r>
              <a:rPr lang="en-US" dirty="0" smtClean="0"/>
              <a:t> </a:t>
            </a:r>
            <a:r>
              <a:rPr lang="en-US" dirty="0" err="1" smtClean="0"/>
              <a:t>minimalnim</a:t>
            </a:r>
            <a:r>
              <a:rPr lang="en-US" dirty="0" smtClean="0"/>
              <a:t> </a:t>
            </a:r>
            <a:r>
              <a:rPr lang="en-US" dirty="0" err="1" smtClean="0"/>
              <a:t>opterećenjima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Picture 4" descr="new-picture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852936"/>
            <a:ext cx="5976664" cy="370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ne-fracture-of-the-sp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420888"/>
            <a:ext cx="5230077" cy="3930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Komplikacije</a:t>
            </a:r>
            <a:r>
              <a:rPr lang="en-US" dirty="0" smtClean="0"/>
              <a:t> </a:t>
            </a:r>
            <a:r>
              <a:rPr lang="en-US" dirty="0" err="1" smtClean="0"/>
              <a:t>osteoporoze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6203032" cy="4525963"/>
          </a:xfrm>
        </p:spPr>
        <p:txBody>
          <a:bodyPr/>
          <a:lstStyle/>
          <a:p>
            <a:r>
              <a:rPr lang="en-US" dirty="0" err="1" smtClean="0"/>
              <a:t>stres</a:t>
            </a:r>
            <a:r>
              <a:rPr lang="en-US" dirty="0" smtClean="0"/>
              <a:t> </a:t>
            </a:r>
            <a:r>
              <a:rPr lang="en-US" dirty="0" err="1" smtClean="0"/>
              <a:t>frakture</a:t>
            </a:r>
            <a:r>
              <a:rPr lang="en-US" dirty="0" smtClean="0"/>
              <a:t> (</a:t>
            </a:r>
            <a:r>
              <a:rPr lang="en-US" dirty="0" err="1" smtClean="0"/>
              <a:t>odn</a:t>
            </a:r>
            <a:r>
              <a:rPr lang="en-US" dirty="0" smtClean="0"/>
              <a:t> </a:t>
            </a:r>
            <a:r>
              <a:rPr lang="en-US" dirty="0" err="1" smtClean="0"/>
              <a:t>prelomi</a:t>
            </a:r>
            <a:r>
              <a:rPr lang="en-US" dirty="0" smtClean="0"/>
              <a:t> </a:t>
            </a:r>
            <a:r>
              <a:rPr lang="en-US" dirty="0" err="1" smtClean="0"/>
              <a:t>zamora</a:t>
            </a:r>
            <a:r>
              <a:rPr lang="en-US" dirty="0" smtClean="0"/>
              <a:t>), </a:t>
            </a:r>
            <a:endParaRPr lang="x-none" dirty="0" smtClean="0"/>
          </a:p>
          <a:p>
            <a:r>
              <a:rPr lang="en-US" dirty="0" err="1" smtClean="0"/>
              <a:t>prelomi</a:t>
            </a:r>
            <a:r>
              <a:rPr lang="en-US" dirty="0" smtClean="0"/>
              <a:t> </a:t>
            </a:r>
            <a:r>
              <a:rPr lang="en-US" dirty="0" err="1" smtClean="0"/>
              <a:t>vrata</a:t>
            </a:r>
            <a:r>
              <a:rPr lang="en-US" dirty="0" smtClean="0"/>
              <a:t> </a:t>
            </a:r>
            <a:r>
              <a:rPr lang="en-US" dirty="0" err="1" smtClean="0"/>
              <a:t>butne</a:t>
            </a:r>
            <a:r>
              <a:rPr lang="en-US" dirty="0" smtClean="0"/>
              <a:t> </a:t>
            </a:r>
            <a:r>
              <a:rPr lang="en-US" dirty="0" err="1" smtClean="0"/>
              <a:t>kosti</a:t>
            </a:r>
            <a:r>
              <a:rPr lang="en-US" dirty="0" smtClean="0"/>
              <a:t>,</a:t>
            </a:r>
            <a:endParaRPr lang="x-none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kompresivni</a:t>
            </a:r>
            <a:r>
              <a:rPr lang="en-US" dirty="0" smtClean="0"/>
              <a:t> </a:t>
            </a:r>
            <a:r>
              <a:rPr lang="en-US" dirty="0" err="1" smtClean="0"/>
              <a:t>pelomi</a:t>
            </a:r>
            <a:r>
              <a:rPr lang="en-US" dirty="0" smtClean="0"/>
              <a:t> </a:t>
            </a:r>
            <a:r>
              <a:rPr lang="en-US" dirty="0" err="1" smtClean="0"/>
              <a:t>pršljenova</a:t>
            </a:r>
            <a:r>
              <a:rPr lang="en-US" dirty="0" smtClean="0"/>
              <a:t>,</a:t>
            </a:r>
            <a:endParaRPr lang="x-none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prelomi</a:t>
            </a:r>
            <a:r>
              <a:rPr lang="en-US" dirty="0" smtClean="0"/>
              <a:t> </a:t>
            </a:r>
            <a:r>
              <a:rPr lang="en-US" dirty="0" err="1" smtClean="0"/>
              <a:t>distalnih</a:t>
            </a:r>
            <a:r>
              <a:rPr lang="en-US" dirty="0" smtClean="0"/>
              <a:t> </a:t>
            </a:r>
            <a:r>
              <a:rPr lang="en-US" dirty="0" err="1" smtClean="0"/>
              <a:t>delova</a:t>
            </a:r>
            <a:r>
              <a:rPr lang="en-US" dirty="0" smtClean="0"/>
              <a:t> </a:t>
            </a:r>
            <a:r>
              <a:rPr lang="en-US" dirty="0" err="1" smtClean="0"/>
              <a:t>podlaktice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duže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čak</a:t>
            </a:r>
            <a:r>
              <a:rPr lang="en-US" dirty="0" smtClean="0"/>
              <a:t> </a:t>
            </a:r>
            <a:r>
              <a:rPr lang="en-US" dirty="0" err="1" smtClean="0"/>
              <a:t>trajno</a:t>
            </a:r>
            <a:r>
              <a:rPr lang="en-US" dirty="0" smtClean="0"/>
              <a:t> </a:t>
            </a:r>
            <a:r>
              <a:rPr lang="en-US" dirty="0" err="1" smtClean="0"/>
              <a:t>udaljiti</a:t>
            </a:r>
            <a:r>
              <a:rPr lang="en-US" dirty="0" smtClean="0"/>
              <a:t> </a:t>
            </a:r>
            <a:r>
              <a:rPr lang="en-US" dirty="0" err="1" smtClean="0"/>
              <a:t>sportiskinju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treninga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takmičenja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u="sng" dirty="0" err="1" smtClean="0">
                <a:solidFill>
                  <a:srgbClr val="FF0000"/>
                </a:solidFill>
              </a:rPr>
              <a:t>P</a:t>
            </a:r>
            <a:r>
              <a:rPr lang="en-US" u="sng" dirty="0" err="1" smtClean="0">
                <a:solidFill>
                  <a:srgbClr val="FF0000"/>
                </a:solidFill>
              </a:rPr>
              <a:t>revencij</a:t>
            </a:r>
            <a:r>
              <a:rPr lang="x-none" u="sng" dirty="0" smtClean="0">
                <a:solidFill>
                  <a:srgbClr val="FF0000"/>
                </a:solidFill>
              </a:rPr>
              <a:t>a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x-none" dirty="0" err="1" smtClean="0"/>
              <a:t>P</a:t>
            </a:r>
            <a:r>
              <a:rPr lang="en-US" dirty="0" err="1" smtClean="0"/>
              <a:t>otreban</a:t>
            </a:r>
            <a:r>
              <a:rPr lang="en-US" dirty="0" smtClean="0"/>
              <a:t> </a:t>
            </a:r>
            <a:r>
              <a:rPr lang="en-US" dirty="0" err="1" smtClean="0"/>
              <a:t>multidisciplinarni</a:t>
            </a:r>
            <a:r>
              <a:rPr lang="en-US" dirty="0" smtClean="0"/>
              <a:t> </a:t>
            </a:r>
            <a:r>
              <a:rPr lang="en-US" dirty="0" err="1" smtClean="0"/>
              <a:t>pristup</a:t>
            </a:r>
            <a:r>
              <a:rPr lang="en-US" dirty="0" smtClean="0"/>
              <a:t>,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sastavljen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endParaRPr lang="x-none" dirty="0" smtClean="0"/>
          </a:p>
          <a:p>
            <a:r>
              <a:rPr lang="en-US" dirty="0" err="1" smtClean="0"/>
              <a:t>psihologa</a:t>
            </a:r>
            <a:r>
              <a:rPr lang="en-US" dirty="0" smtClean="0"/>
              <a:t>, </a:t>
            </a:r>
            <a:endParaRPr lang="x-none" dirty="0" smtClean="0"/>
          </a:p>
          <a:p>
            <a:r>
              <a:rPr lang="en-US" dirty="0" err="1" smtClean="0"/>
              <a:t>nutricioniste</a:t>
            </a:r>
            <a:r>
              <a:rPr lang="en-US" dirty="0" smtClean="0"/>
              <a:t>, </a:t>
            </a:r>
            <a:endParaRPr lang="x-none" dirty="0" smtClean="0"/>
          </a:p>
          <a:p>
            <a:r>
              <a:rPr lang="en-US" dirty="0" err="1" smtClean="0"/>
              <a:t>lekara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endParaRPr lang="x-none" dirty="0" smtClean="0"/>
          </a:p>
          <a:p>
            <a:r>
              <a:rPr lang="en-US" dirty="0" err="1" smtClean="0"/>
              <a:t>trenera</a:t>
            </a:r>
            <a:r>
              <a:rPr lang="en-US" dirty="0" smtClean="0"/>
              <a:t>, </a:t>
            </a:r>
            <a:endParaRPr lang="x-none" dirty="0" smtClean="0"/>
          </a:p>
          <a:p>
            <a:pPr>
              <a:buNone/>
            </a:pPr>
            <a:r>
              <a:rPr lang="en-US" dirty="0" err="1" smtClean="0"/>
              <a:t>kako</a:t>
            </a:r>
            <a:r>
              <a:rPr lang="en-US" dirty="0" smtClean="0"/>
              <a:t> bi se problem </a:t>
            </a:r>
            <a:r>
              <a:rPr lang="en-US" dirty="0" err="1" smtClean="0"/>
              <a:t>rešio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sprečile</a:t>
            </a:r>
            <a:r>
              <a:rPr lang="en-US" dirty="0" smtClean="0"/>
              <a:t> </a:t>
            </a:r>
            <a:r>
              <a:rPr lang="en-US" dirty="0" err="1" smtClean="0"/>
              <a:t>eventualne</a:t>
            </a:r>
            <a:r>
              <a:rPr lang="en-US" dirty="0" smtClean="0"/>
              <a:t>, </a:t>
            </a:r>
            <a:r>
              <a:rPr lang="en-US" dirty="0" err="1" smtClean="0"/>
              <a:t>ozbiljne</a:t>
            </a:r>
            <a:r>
              <a:rPr lang="en-US" dirty="0" smtClean="0"/>
              <a:t> </a:t>
            </a:r>
            <a:r>
              <a:rPr lang="en-US" dirty="0" err="1" smtClean="0"/>
              <a:t>posledice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AAEAAQAAAAAAAAN3AAAAJDI1ZDE1NGQwLTk3MzMtNDM4Mi04NDgzLTlkNmZhYzkyMDVi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204864"/>
            <a:ext cx="4572000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Lekari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rade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aktivnim</a:t>
            </a:r>
            <a:r>
              <a:rPr lang="en-US" dirty="0" smtClean="0"/>
              <a:t> </a:t>
            </a:r>
            <a:r>
              <a:rPr lang="en-US" dirty="0" err="1" smtClean="0"/>
              <a:t>devojkama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ženama</a:t>
            </a:r>
            <a:r>
              <a:rPr lang="en-US" dirty="0" smtClean="0"/>
              <a:t>, </a:t>
            </a:r>
            <a:endParaRPr lang="x-none" dirty="0" smtClean="0"/>
          </a:p>
          <a:p>
            <a:r>
              <a:rPr lang="en-US" dirty="0" err="1" smtClean="0"/>
              <a:t>sportski</a:t>
            </a:r>
            <a:r>
              <a:rPr lang="en-US" dirty="0" smtClean="0"/>
              <a:t> </a:t>
            </a:r>
            <a:r>
              <a:rPr lang="en-US" dirty="0" err="1" smtClean="0"/>
              <a:t>radnici</a:t>
            </a:r>
            <a:endParaRPr lang="x-none" dirty="0" smtClean="0"/>
          </a:p>
          <a:p>
            <a:r>
              <a:rPr lang="en-US" dirty="0" err="1" smtClean="0"/>
              <a:t>članovi</a:t>
            </a:r>
            <a:r>
              <a:rPr lang="en-US" dirty="0" smtClean="0"/>
              <a:t> </a:t>
            </a:r>
            <a:r>
              <a:rPr lang="en-US" dirty="0" err="1" smtClean="0"/>
              <a:t>sportskih</a:t>
            </a:r>
            <a:r>
              <a:rPr lang="en-US" dirty="0" smtClean="0"/>
              <a:t> </a:t>
            </a:r>
            <a:r>
              <a:rPr lang="en-US" dirty="0" err="1" smtClean="0"/>
              <a:t>tela</a:t>
            </a:r>
            <a:r>
              <a:rPr lang="en-US" dirty="0" smtClean="0"/>
              <a:t> </a:t>
            </a:r>
            <a:endParaRPr lang="x-none" dirty="0" smtClean="0"/>
          </a:p>
          <a:p>
            <a:pPr>
              <a:buNone/>
            </a:pPr>
            <a:r>
              <a:rPr lang="en-US" dirty="0" err="1" smtClean="0"/>
              <a:t>podjednako</a:t>
            </a:r>
            <a:r>
              <a:rPr lang="en-US" dirty="0" smtClean="0"/>
              <a:t> dele </a:t>
            </a:r>
            <a:r>
              <a:rPr lang="en-US" dirty="0" err="1" smtClean="0"/>
              <a:t>odgovornost</a:t>
            </a:r>
            <a:r>
              <a:rPr lang="en-US" dirty="0" smtClean="0"/>
              <a:t> u </a:t>
            </a:r>
            <a:r>
              <a:rPr lang="en-US" dirty="0" err="1" smtClean="0"/>
              <a:t>prevenciji</a:t>
            </a:r>
            <a:r>
              <a:rPr lang="en-US" dirty="0" smtClean="0"/>
              <a:t>, </a:t>
            </a:r>
            <a:r>
              <a:rPr lang="en-US" dirty="0" err="1" smtClean="0"/>
              <a:t>prepoznavanju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tretmanu</a:t>
            </a:r>
            <a:r>
              <a:rPr lang="en-US" dirty="0" smtClean="0"/>
              <a:t> </a:t>
            </a:r>
            <a:r>
              <a:rPr lang="en-US" dirty="0" err="1" smtClean="0"/>
              <a:t>trijade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err="1" smtClean="0"/>
              <a:t>Terapija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err="1" smtClean="0"/>
              <a:t>Tretman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sindroma</a:t>
            </a:r>
            <a:r>
              <a:rPr lang="en-US" dirty="0" smtClean="0"/>
              <a:t> </a:t>
            </a:r>
            <a:r>
              <a:rPr lang="en-US" dirty="0" err="1" smtClean="0"/>
              <a:t>podrazumeva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medikamentoznu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psihoterapiju</a:t>
            </a:r>
            <a:endParaRPr lang="x-none" dirty="0" smtClean="0"/>
          </a:p>
          <a:p>
            <a:pPr lvl="0"/>
            <a:r>
              <a:rPr lang="en-US" dirty="0" err="1" smtClean="0"/>
              <a:t>Povećanje</a:t>
            </a:r>
            <a:r>
              <a:rPr lang="en-US" dirty="0" smtClean="0"/>
              <a:t> </a:t>
            </a:r>
            <a:r>
              <a:rPr lang="en-US" dirty="0" err="1" smtClean="0"/>
              <a:t>energetskog</a:t>
            </a:r>
            <a:r>
              <a:rPr lang="en-US" dirty="0" smtClean="0"/>
              <a:t> </a:t>
            </a:r>
            <a:r>
              <a:rPr lang="en-US" dirty="0" err="1" smtClean="0"/>
              <a:t>unosa</a:t>
            </a:r>
            <a:endParaRPr lang="en-US" dirty="0" smtClean="0"/>
          </a:p>
          <a:p>
            <a:pPr lvl="0"/>
            <a:r>
              <a:rPr lang="en-US" dirty="0" err="1" smtClean="0"/>
              <a:t>Redukcija</a:t>
            </a:r>
            <a:r>
              <a:rPr lang="en-US" dirty="0" smtClean="0"/>
              <a:t> </a:t>
            </a:r>
            <a:r>
              <a:rPr lang="en-US" dirty="0" err="1" smtClean="0"/>
              <a:t>nivoa</a:t>
            </a:r>
            <a:r>
              <a:rPr lang="en-US" dirty="0" smtClean="0"/>
              <a:t> </a:t>
            </a:r>
            <a:r>
              <a:rPr lang="en-US" dirty="0" err="1" smtClean="0"/>
              <a:t>treninga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10 - 20%</a:t>
            </a:r>
          </a:p>
          <a:p>
            <a:pPr lvl="0"/>
            <a:r>
              <a:rPr lang="en-US" dirty="0" err="1" smtClean="0"/>
              <a:t>Povećanje</a:t>
            </a:r>
            <a:r>
              <a:rPr lang="en-US" dirty="0" smtClean="0"/>
              <a:t> </a:t>
            </a:r>
            <a:r>
              <a:rPr lang="en-US" dirty="0" err="1" smtClean="0"/>
              <a:t>telesne</a:t>
            </a:r>
            <a:r>
              <a:rPr lang="en-US" dirty="0" smtClean="0"/>
              <a:t> </a:t>
            </a:r>
            <a:r>
              <a:rPr lang="en-US" dirty="0" err="1" smtClean="0"/>
              <a:t>mase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2 - 3%</a:t>
            </a:r>
          </a:p>
          <a:p>
            <a:pPr lvl="0"/>
            <a:r>
              <a:rPr lang="en-US" dirty="0" err="1" smtClean="0"/>
              <a:t>Dnevni</a:t>
            </a:r>
            <a:r>
              <a:rPr lang="en-US" dirty="0" smtClean="0"/>
              <a:t> </a:t>
            </a:r>
            <a:r>
              <a:rPr lang="en-US" dirty="0" err="1" smtClean="0"/>
              <a:t>unos</a:t>
            </a:r>
            <a:r>
              <a:rPr lang="en-US" dirty="0" smtClean="0"/>
              <a:t> </a:t>
            </a:r>
            <a:r>
              <a:rPr lang="en-US" dirty="0" err="1" smtClean="0"/>
              <a:t>kalcijuma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oko</a:t>
            </a:r>
            <a:r>
              <a:rPr lang="en-US" dirty="0" smtClean="0"/>
              <a:t> 1500mg</a:t>
            </a:r>
          </a:p>
          <a:p>
            <a:pPr lvl="0"/>
            <a:r>
              <a:rPr lang="en-US" dirty="0" err="1" smtClean="0"/>
              <a:t>Eventualna</a:t>
            </a:r>
            <a:r>
              <a:rPr lang="en-US" dirty="0" smtClean="0"/>
              <a:t> </a:t>
            </a:r>
            <a:r>
              <a:rPr lang="en-US" dirty="0" err="1" smtClean="0"/>
              <a:t>medikacija</a:t>
            </a:r>
            <a:r>
              <a:rPr lang="en-US" dirty="0" smtClean="0"/>
              <a:t> </a:t>
            </a:r>
            <a:r>
              <a:rPr lang="en-US" dirty="0" err="1" smtClean="0"/>
              <a:t>oralnim</a:t>
            </a:r>
            <a:r>
              <a:rPr lang="en-US" dirty="0" smtClean="0"/>
              <a:t> </a:t>
            </a:r>
            <a:r>
              <a:rPr lang="en-US" dirty="0" err="1" smtClean="0"/>
              <a:t>kontraceptivima</a:t>
            </a:r>
            <a:r>
              <a:rPr lang="en-US" dirty="0" smtClean="0"/>
              <a:t>,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sprečavaju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usporavaju</a:t>
            </a:r>
            <a:r>
              <a:rPr lang="en-US" dirty="0" smtClean="0"/>
              <a:t> </a:t>
            </a:r>
            <a:r>
              <a:rPr lang="en-US" dirty="0" err="1" smtClean="0"/>
              <a:t>gubitak</a:t>
            </a:r>
            <a:r>
              <a:rPr lang="en-US" dirty="0" smtClean="0"/>
              <a:t> </a:t>
            </a:r>
            <a:r>
              <a:rPr lang="en-US" dirty="0" err="1" smtClean="0"/>
              <a:t>koštane</a:t>
            </a:r>
            <a:r>
              <a:rPr lang="en-US" dirty="0" smtClean="0"/>
              <a:t> </a:t>
            </a:r>
            <a:r>
              <a:rPr lang="en-US" dirty="0" err="1" smtClean="0"/>
              <a:t>mase</a:t>
            </a:r>
            <a:endParaRPr lang="en-US" dirty="0" smtClean="0"/>
          </a:p>
          <a:p>
            <a:pPr lvl="0"/>
            <a:r>
              <a:rPr lang="en-US" dirty="0" err="1" smtClean="0"/>
              <a:t>Edukacija</a:t>
            </a:r>
            <a:r>
              <a:rPr lang="en-US" dirty="0" smtClean="0"/>
              <a:t> </a:t>
            </a:r>
            <a:r>
              <a:rPr lang="en-US" dirty="0" err="1" smtClean="0"/>
              <a:t>sportiskinja</a:t>
            </a:r>
            <a:r>
              <a:rPr lang="en-US" dirty="0" smtClean="0"/>
              <a:t>, </a:t>
            </a:r>
            <a:r>
              <a:rPr lang="en-US" dirty="0" err="1" smtClean="0"/>
              <a:t>savetovanje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nutricionistom</a:t>
            </a:r>
            <a:r>
              <a:rPr lang="en-US" dirty="0" smtClean="0"/>
              <a:t>, </a:t>
            </a:r>
            <a:r>
              <a:rPr lang="en-US" dirty="0" err="1" smtClean="0"/>
              <a:t>individualna</a:t>
            </a:r>
            <a:r>
              <a:rPr lang="en-US" dirty="0" smtClean="0"/>
              <a:t> </a:t>
            </a:r>
            <a:r>
              <a:rPr lang="en-US" dirty="0" err="1" smtClean="0"/>
              <a:t>psihoterapija</a:t>
            </a:r>
            <a:r>
              <a:rPr lang="en-US" dirty="0" smtClean="0"/>
              <a:t>, </a:t>
            </a:r>
            <a:r>
              <a:rPr lang="en-US" dirty="0" err="1" smtClean="0"/>
              <a:t>kognitivna</a:t>
            </a:r>
            <a:r>
              <a:rPr lang="en-US" dirty="0" smtClean="0"/>
              <a:t> </a:t>
            </a:r>
            <a:r>
              <a:rPr lang="en-US" dirty="0" err="1" smtClean="0"/>
              <a:t>grupna</a:t>
            </a:r>
            <a:r>
              <a:rPr lang="en-US" dirty="0" smtClean="0"/>
              <a:t> (</a:t>
            </a:r>
            <a:r>
              <a:rPr lang="en-US" dirty="0" err="1" smtClean="0"/>
              <a:t>porodična</a:t>
            </a:r>
            <a:r>
              <a:rPr lang="en-US" dirty="0" smtClean="0"/>
              <a:t>) </a:t>
            </a:r>
            <a:r>
              <a:rPr lang="en-US" dirty="0" err="1" smtClean="0"/>
              <a:t>terapija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Ženska</a:t>
            </a:r>
            <a:r>
              <a:rPr lang="en-US" dirty="0" smtClean="0"/>
              <a:t> </a:t>
            </a:r>
            <a:r>
              <a:rPr lang="en-US" dirty="0" err="1" smtClean="0"/>
              <a:t>sportska</a:t>
            </a:r>
            <a:r>
              <a:rPr lang="en-US" dirty="0" smtClean="0"/>
              <a:t> </a:t>
            </a:r>
            <a:r>
              <a:rPr lang="en-US" dirty="0" err="1" smtClean="0"/>
              <a:t>trijada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Ženska</a:t>
            </a:r>
            <a:r>
              <a:rPr lang="en-US" dirty="0"/>
              <a:t> </a:t>
            </a:r>
            <a:r>
              <a:rPr lang="en-US" dirty="0" err="1"/>
              <a:t>sportska</a:t>
            </a:r>
            <a:r>
              <a:rPr lang="en-US" dirty="0"/>
              <a:t> </a:t>
            </a:r>
            <a:r>
              <a:rPr lang="en-US" dirty="0" err="1"/>
              <a:t>trijada</a:t>
            </a:r>
            <a:r>
              <a:rPr lang="en-US" dirty="0"/>
              <a:t> (</a:t>
            </a:r>
            <a:r>
              <a:rPr lang="en-US" dirty="0" err="1"/>
              <a:t>engl</a:t>
            </a:r>
            <a:r>
              <a:rPr lang="en-US" dirty="0"/>
              <a:t>. The female athlete triad) 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termin</a:t>
            </a:r>
            <a:r>
              <a:rPr lang="en-US" dirty="0"/>
              <a:t> </a:t>
            </a:r>
            <a:r>
              <a:rPr lang="en-US" dirty="0" err="1"/>
              <a:t>uvedena</a:t>
            </a:r>
            <a:r>
              <a:rPr lang="en-US" dirty="0"/>
              <a:t> je 1992. </a:t>
            </a:r>
            <a:r>
              <a:rPr lang="x-none" dirty="0" err="1" smtClean="0"/>
              <a:t>g</a:t>
            </a:r>
            <a:r>
              <a:rPr lang="en-US" dirty="0" err="1" smtClean="0"/>
              <a:t>odine</a:t>
            </a:r>
            <a:r>
              <a:rPr lang="en-US" dirty="0" smtClean="0"/>
              <a:t> 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sr-Latn-RS" dirty="0" smtClean="0"/>
              <a:t>ACSM. </a:t>
            </a:r>
            <a:endParaRPr lang="x-none" dirty="0"/>
          </a:p>
          <a:p>
            <a:pPr algn="just"/>
            <a:r>
              <a:rPr lang="en-US" dirty="0" err="1"/>
              <a:t>sindrom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obuhvata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tri </a:t>
            </a:r>
            <a:r>
              <a:rPr lang="en-US" dirty="0" err="1">
                <a:solidFill>
                  <a:srgbClr val="FF0000"/>
                </a:solidFill>
              </a:rPr>
              <a:t>poremećaja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poremećaj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ishrane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poremećaj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menstrualnog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ciklusa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amenoreju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osteoporozu</a:t>
            </a:r>
            <a:endParaRPr lang="x-none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err="1" smtClean="0"/>
              <a:t>Njene</a:t>
            </a:r>
            <a:r>
              <a:rPr lang="en-US" dirty="0" smtClean="0"/>
              <a:t> </a:t>
            </a:r>
            <a:r>
              <a:rPr lang="en-US" dirty="0" err="1" smtClean="0"/>
              <a:t>komponenete</a:t>
            </a:r>
            <a:r>
              <a:rPr lang="en-US" dirty="0" smtClean="0"/>
              <a:t> </a:t>
            </a:r>
            <a:r>
              <a:rPr lang="en-US" dirty="0" err="1" smtClean="0"/>
              <a:t>povezane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etiologiji</a:t>
            </a:r>
            <a:r>
              <a:rPr lang="en-US" dirty="0" smtClean="0"/>
              <a:t>, </a:t>
            </a:r>
            <a:r>
              <a:rPr lang="en-US" dirty="0" err="1" smtClean="0"/>
              <a:t>patogenezi</a:t>
            </a:r>
            <a:r>
              <a:rPr lang="en-US" dirty="0" smtClean="0"/>
              <a:t> </a:t>
            </a:r>
            <a:r>
              <a:rPr lang="x-none" dirty="0" smtClean="0"/>
              <a:t>i </a:t>
            </a:r>
            <a:r>
              <a:rPr lang="en-US" dirty="0" err="1" smtClean="0"/>
              <a:t>posledicama</a:t>
            </a:r>
            <a:r>
              <a:rPr lang="en-US" dirty="0" smtClean="0"/>
              <a:t>.</a:t>
            </a:r>
          </a:p>
          <a:p>
            <a:pPr algn="just"/>
            <a:endParaRPr lang="x-none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err="1" smtClean="0"/>
              <a:t>Zaključak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RS" u="sng" dirty="0" smtClean="0">
                <a:solidFill>
                  <a:srgbClr val="FF0000"/>
                </a:solidFill>
              </a:rPr>
              <a:t>S</a:t>
            </a:r>
            <a:r>
              <a:rPr lang="en-US" u="sng" dirty="0" err="1" smtClean="0">
                <a:solidFill>
                  <a:srgbClr val="FF0000"/>
                </a:solidFill>
              </a:rPr>
              <a:t>portiskinje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podsticati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aktivno</a:t>
            </a:r>
            <a:r>
              <a:rPr lang="en-US" dirty="0" smtClean="0"/>
              <a:t> </a:t>
            </a:r>
            <a:r>
              <a:rPr lang="en-US" dirty="0" err="1" smtClean="0"/>
              <a:t>učestvuju</a:t>
            </a:r>
            <a:r>
              <a:rPr lang="en-US" dirty="0" smtClean="0"/>
              <a:t> u </a:t>
            </a:r>
            <a:r>
              <a:rPr lang="en-US" u="sng" dirty="0" err="1" smtClean="0"/>
              <a:t>brizi</a:t>
            </a:r>
            <a:r>
              <a:rPr lang="en-US" u="sng" dirty="0" smtClean="0"/>
              <a:t> </a:t>
            </a:r>
            <a:r>
              <a:rPr lang="en-US" u="sng" dirty="0" err="1" smtClean="0"/>
              <a:t>za</a:t>
            </a:r>
            <a:r>
              <a:rPr lang="en-US" u="sng" dirty="0" smtClean="0"/>
              <a:t> </a:t>
            </a:r>
            <a:r>
              <a:rPr lang="en-US" u="sng" dirty="0" err="1" smtClean="0"/>
              <a:t>vlastito</a:t>
            </a:r>
            <a:r>
              <a:rPr lang="en-US" u="sng" dirty="0" smtClean="0"/>
              <a:t> </a:t>
            </a:r>
            <a:r>
              <a:rPr lang="en-US" u="sng" dirty="0" err="1" smtClean="0"/>
              <a:t>zdravlje</a:t>
            </a:r>
            <a:r>
              <a:rPr lang="en-US" dirty="0" smtClean="0"/>
              <a:t>, </a:t>
            </a:r>
            <a:endParaRPr lang="x-none" dirty="0" smtClean="0"/>
          </a:p>
          <a:p>
            <a:r>
              <a:rPr lang="en-US" dirty="0" err="1" smtClean="0"/>
              <a:t>jedan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načina</a:t>
            </a:r>
            <a:r>
              <a:rPr lang="en-US" dirty="0" smtClean="0"/>
              <a:t> je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vode</a:t>
            </a:r>
            <a:r>
              <a:rPr lang="en-US" dirty="0" smtClean="0"/>
              <a:t> </a:t>
            </a:r>
            <a:r>
              <a:rPr lang="en-US" dirty="0" err="1" smtClean="0"/>
              <a:t>dnevnik</a:t>
            </a:r>
            <a:r>
              <a:rPr lang="en-US" dirty="0" smtClean="0"/>
              <a:t> o </a:t>
            </a:r>
            <a:r>
              <a:rPr lang="en-US" dirty="0" err="1" smtClean="0"/>
              <a:t>svojim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menstrualnim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ciklusima</a:t>
            </a:r>
            <a:r>
              <a:rPr lang="en-US" dirty="0" smtClean="0"/>
              <a:t>, </a:t>
            </a:r>
            <a:endParaRPr lang="x-none" dirty="0" smtClean="0"/>
          </a:p>
          <a:p>
            <a:r>
              <a:rPr lang="en-US" dirty="0" err="1" smtClean="0">
                <a:solidFill>
                  <a:srgbClr val="00B050"/>
                </a:solidFill>
              </a:rPr>
              <a:t>navikama</a:t>
            </a:r>
            <a:r>
              <a:rPr lang="en-US" dirty="0" smtClean="0">
                <a:solidFill>
                  <a:srgbClr val="00B050"/>
                </a:solidFill>
              </a:rPr>
              <a:t> u </a:t>
            </a:r>
            <a:r>
              <a:rPr lang="en-US" dirty="0" err="1" smtClean="0">
                <a:solidFill>
                  <a:srgbClr val="00B050"/>
                </a:solidFill>
              </a:rPr>
              <a:t>ishrani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vreme</a:t>
            </a:r>
            <a:r>
              <a:rPr lang="en-US" dirty="0" smtClean="0"/>
              <a:t> </a:t>
            </a:r>
            <a:r>
              <a:rPr lang="en-US" dirty="0" err="1" smtClean="0"/>
              <a:t>obroka</a:t>
            </a:r>
            <a:r>
              <a:rPr lang="en-US" dirty="0" smtClean="0"/>
              <a:t>, </a:t>
            </a:r>
            <a:r>
              <a:rPr lang="en-US" dirty="0" err="1" smtClean="0"/>
              <a:t>šta</a:t>
            </a:r>
            <a:r>
              <a:rPr lang="en-US" dirty="0" smtClean="0"/>
              <a:t> </a:t>
            </a:r>
            <a:r>
              <a:rPr lang="en-US" dirty="0" err="1" smtClean="0"/>
              <a:t>jedu</a:t>
            </a:r>
            <a:r>
              <a:rPr lang="en-US" dirty="0" smtClean="0"/>
              <a:t>,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</a:t>
            </a:r>
            <a:r>
              <a:rPr lang="en-US" dirty="0" err="1" smtClean="0"/>
              <a:t>izbegavaju</a:t>
            </a:r>
            <a:r>
              <a:rPr lang="en-US" dirty="0" smtClean="0"/>
              <a:t> </a:t>
            </a:r>
            <a:r>
              <a:rPr lang="en-US" dirty="0" err="1" smtClean="0"/>
              <a:t>odredjenu</a:t>
            </a:r>
            <a:r>
              <a:rPr lang="en-US" dirty="0" smtClean="0"/>
              <a:t> </a:t>
            </a:r>
            <a:r>
              <a:rPr lang="en-US" dirty="0" err="1" smtClean="0"/>
              <a:t>vrstu</a:t>
            </a:r>
            <a:r>
              <a:rPr lang="en-US" dirty="0" smtClean="0"/>
              <a:t> </a:t>
            </a:r>
            <a:r>
              <a:rPr lang="en-US" dirty="0" err="1" smtClean="0"/>
              <a:t>hrane</a:t>
            </a:r>
            <a:r>
              <a:rPr lang="en-US" dirty="0" smtClean="0"/>
              <a:t>), </a:t>
            </a:r>
            <a:endParaRPr lang="x-none" dirty="0" smtClean="0"/>
          </a:p>
          <a:p>
            <a:r>
              <a:rPr lang="en-US" dirty="0" err="1" smtClean="0"/>
              <a:t>eventualnim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F0"/>
                </a:solidFill>
              </a:rPr>
              <a:t>povredama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bilo</a:t>
            </a:r>
            <a:r>
              <a:rPr lang="en-US" dirty="0" smtClean="0"/>
              <a:t> </a:t>
            </a:r>
            <a:r>
              <a:rPr lang="en-US" dirty="0" err="1" smtClean="0"/>
              <a:t>kakvim</a:t>
            </a:r>
            <a:r>
              <a:rPr lang="en-US" dirty="0" smtClean="0"/>
              <a:t> </a:t>
            </a:r>
            <a:r>
              <a:rPr lang="en-US" dirty="0" err="1" smtClean="0"/>
              <a:t>drugim</a:t>
            </a:r>
            <a:r>
              <a:rPr lang="en-US" dirty="0" smtClean="0"/>
              <a:t> </a:t>
            </a:r>
            <a:r>
              <a:rPr lang="en-US" dirty="0" err="1" smtClean="0"/>
              <a:t>poremećajima</a:t>
            </a:r>
            <a:endParaRPr lang="en-US" dirty="0"/>
          </a:p>
        </p:txBody>
      </p:sp>
      <p:pic>
        <p:nvPicPr>
          <p:cNvPr id="4" name="Picture 3" descr="note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116632"/>
            <a:ext cx="2144740" cy="1587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RS" u="sng" dirty="0" smtClean="0">
                <a:solidFill>
                  <a:srgbClr val="FF0000"/>
                </a:solidFill>
              </a:rPr>
              <a:t>O</a:t>
            </a:r>
            <a:r>
              <a:rPr lang="en-US" u="sng" dirty="0" err="1" smtClean="0">
                <a:solidFill>
                  <a:srgbClr val="FF0000"/>
                </a:solidFill>
              </a:rPr>
              <a:t>bavezni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lekarski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pregled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endParaRPr lang="x-none" u="sng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pre </a:t>
            </a:r>
            <a:r>
              <a:rPr lang="en-US" dirty="0" err="1" smtClean="0"/>
              <a:t>početka</a:t>
            </a:r>
            <a:r>
              <a:rPr lang="en-US" dirty="0" smtClean="0"/>
              <a:t> </a:t>
            </a:r>
            <a:r>
              <a:rPr lang="en-US" dirty="0" err="1" smtClean="0"/>
              <a:t>aktivnog</a:t>
            </a:r>
            <a:r>
              <a:rPr lang="en-US" dirty="0" smtClean="0"/>
              <a:t> </a:t>
            </a:r>
            <a:r>
              <a:rPr lang="en-US" dirty="0" err="1" smtClean="0"/>
              <a:t>bavljenja</a:t>
            </a:r>
            <a:r>
              <a:rPr lang="en-US" dirty="0" smtClean="0"/>
              <a:t> </a:t>
            </a:r>
            <a:r>
              <a:rPr lang="en-US" dirty="0" err="1" smtClean="0"/>
              <a:t>sportom</a:t>
            </a:r>
            <a:r>
              <a:rPr lang="en-US" dirty="0" smtClean="0"/>
              <a:t>, </a:t>
            </a:r>
            <a:endParaRPr lang="x-none" dirty="0" smtClean="0"/>
          </a:p>
          <a:p>
            <a:r>
              <a:rPr lang="en-US" dirty="0" smtClean="0"/>
              <a:t>pre </a:t>
            </a:r>
            <a:r>
              <a:rPr lang="en-US" dirty="0" err="1" smtClean="0"/>
              <a:t>početka</a:t>
            </a:r>
            <a:r>
              <a:rPr lang="en-US" dirty="0" smtClean="0"/>
              <a:t> </a:t>
            </a:r>
            <a:r>
              <a:rPr lang="en-US" dirty="0" err="1" smtClean="0"/>
              <a:t>sezone</a:t>
            </a:r>
            <a:r>
              <a:rPr lang="en-US" dirty="0" smtClean="0"/>
              <a:t> </a:t>
            </a:r>
            <a:r>
              <a:rPr lang="en-US" dirty="0" err="1" smtClean="0"/>
              <a:t>takmičenja</a:t>
            </a:r>
            <a:r>
              <a:rPr lang="en-US" dirty="0" smtClean="0"/>
              <a:t>, </a:t>
            </a:r>
            <a:endParaRPr lang="x-none" dirty="0" smtClean="0"/>
          </a:p>
          <a:p>
            <a:pPr>
              <a:buNone/>
            </a:pPr>
            <a:r>
              <a:rPr lang="en-US" dirty="0" err="1" smtClean="0"/>
              <a:t>idealna</a:t>
            </a:r>
            <a:r>
              <a:rPr lang="en-US" dirty="0" smtClean="0"/>
              <a:t> </a:t>
            </a:r>
            <a:r>
              <a:rPr lang="en-US" dirty="0" err="1" smtClean="0"/>
              <a:t>prilika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i="1" dirty="0" err="1" smtClean="0"/>
              <a:t>dijagnostikovanje</a:t>
            </a:r>
            <a:r>
              <a:rPr lang="en-US" i="1" dirty="0" smtClean="0"/>
              <a:t> </a:t>
            </a:r>
            <a:r>
              <a:rPr lang="en-US" dirty="0" err="1" smtClean="0"/>
              <a:t>jedne</a:t>
            </a:r>
            <a:r>
              <a:rPr lang="en-US" dirty="0" smtClean="0"/>
              <a:t> </a:t>
            </a:r>
            <a:r>
              <a:rPr lang="en-US" dirty="0" err="1" smtClean="0"/>
              <a:t>komponente</a:t>
            </a:r>
            <a:r>
              <a:rPr lang="en-US" dirty="0" smtClean="0"/>
              <a:t>,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kompletne</a:t>
            </a:r>
            <a:r>
              <a:rPr lang="en-US" dirty="0" smtClean="0"/>
              <a:t> </a:t>
            </a:r>
            <a:r>
              <a:rPr lang="en-US" dirty="0" err="1" smtClean="0"/>
              <a:t>trijade</a:t>
            </a:r>
            <a:r>
              <a:rPr lang="en-US" dirty="0" smtClean="0"/>
              <a:t>,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sveukupnu</a:t>
            </a:r>
            <a:r>
              <a:rPr lang="en-US" dirty="0" smtClean="0"/>
              <a:t> </a:t>
            </a:r>
            <a:r>
              <a:rPr lang="en-US" dirty="0" err="1" smtClean="0"/>
              <a:t>evaluaciju</a:t>
            </a:r>
            <a:r>
              <a:rPr lang="en-US" dirty="0" smtClean="0"/>
              <a:t> </a:t>
            </a:r>
            <a:r>
              <a:rPr lang="en-US" i="1" dirty="0" err="1" smtClean="0"/>
              <a:t>zdravstvenog</a:t>
            </a:r>
            <a:r>
              <a:rPr lang="en-US" i="1" dirty="0" smtClean="0"/>
              <a:t> </a:t>
            </a:r>
            <a:r>
              <a:rPr lang="en-US" i="1" dirty="0" err="1" smtClean="0"/>
              <a:t>stanja</a:t>
            </a:r>
            <a:r>
              <a:rPr lang="en-US" i="1" dirty="0" smtClean="0"/>
              <a:t> </a:t>
            </a:r>
            <a:r>
              <a:rPr lang="en-US" dirty="0" err="1" smtClean="0"/>
              <a:t>sportistkinje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Blue-Stethosco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32656"/>
            <a:ext cx="1944216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40" name="Picture 2" descr="G:\osn rekreac predavanja\bioelectrical-impedance-analys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3522647" cy="262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:\osn rekreac predavanja\wa_STRESS_EC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44894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A</a:t>
            </a:r>
            <a:r>
              <a:rPr lang="x-none" u="sng" dirty="0" smtClean="0"/>
              <a:t>ko se </a:t>
            </a:r>
            <a:r>
              <a:rPr lang="en-US" u="sng" dirty="0" err="1" smtClean="0"/>
              <a:t>dijagnostikuje</a:t>
            </a:r>
            <a:r>
              <a:rPr lang="en-US" u="sng" dirty="0" smtClean="0"/>
              <a:t> </a:t>
            </a:r>
            <a:r>
              <a:rPr lang="en-US" u="sng" dirty="0" err="1" smtClean="0"/>
              <a:t>sportska</a:t>
            </a:r>
            <a:r>
              <a:rPr lang="en-US" u="sng" dirty="0" smtClean="0"/>
              <a:t> </a:t>
            </a:r>
            <a:r>
              <a:rPr lang="en-US" u="sng" dirty="0" err="1" smtClean="0"/>
              <a:t>trijada</a:t>
            </a:r>
            <a:r>
              <a:rPr lang="en-US" dirty="0" smtClean="0"/>
              <a:t>, </a:t>
            </a:r>
            <a:r>
              <a:rPr lang="en-US" dirty="0" err="1" smtClean="0"/>
              <a:t>pristup</a:t>
            </a:r>
            <a:r>
              <a:rPr lang="en-US" dirty="0" smtClean="0"/>
              <a:t> </a:t>
            </a:r>
            <a:r>
              <a:rPr lang="en-US" dirty="0" err="1" smtClean="0"/>
              <a:t>problemu</a:t>
            </a:r>
            <a:r>
              <a:rPr lang="en-US" dirty="0" smtClean="0"/>
              <a:t> </a:t>
            </a:r>
            <a:r>
              <a:rPr lang="en-US" dirty="0" err="1" smtClean="0"/>
              <a:t>mora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multidisciplinaran</a:t>
            </a:r>
            <a:r>
              <a:rPr lang="en-US" dirty="0" smtClean="0"/>
              <a:t>, u </a:t>
            </a:r>
            <a:r>
              <a:rPr lang="en-US" dirty="0" err="1" smtClean="0"/>
              <a:t>lečenju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ponovnom</a:t>
            </a:r>
            <a:r>
              <a:rPr lang="en-US" dirty="0" smtClean="0"/>
              <a:t> </a:t>
            </a:r>
            <a:r>
              <a:rPr lang="en-US" dirty="0" err="1" smtClean="0"/>
              <a:t>uključivanju</a:t>
            </a:r>
            <a:r>
              <a:rPr lang="en-US" dirty="0" smtClean="0"/>
              <a:t> u sport </a:t>
            </a:r>
            <a:r>
              <a:rPr lang="en-US" dirty="0" err="1" smtClean="0"/>
              <a:t>moraju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uključeni</a:t>
            </a:r>
            <a:r>
              <a:rPr lang="en-US" dirty="0" smtClean="0"/>
              <a:t> </a:t>
            </a:r>
            <a:endParaRPr lang="x-none" dirty="0" smtClean="0"/>
          </a:p>
          <a:p>
            <a:pPr>
              <a:buNone/>
            </a:pPr>
            <a:r>
              <a:rPr lang="en-US" dirty="0" err="1" smtClean="0"/>
              <a:t>lekari</a:t>
            </a:r>
            <a:r>
              <a:rPr lang="en-US" dirty="0" smtClean="0"/>
              <a:t>, </a:t>
            </a:r>
            <a:r>
              <a:rPr lang="x-none" smtClean="0"/>
              <a:t>                                          </a:t>
            </a:r>
            <a:r>
              <a:rPr lang="sr-Latn-RS" dirty="0" smtClean="0"/>
              <a:t>             </a:t>
            </a:r>
            <a:r>
              <a:rPr lang="x-none" smtClean="0"/>
              <a:t>trener</a:t>
            </a:r>
            <a:r>
              <a:rPr lang="sr-Latn-RS" dirty="0" smtClean="0"/>
              <a:t>,</a:t>
            </a:r>
            <a:endParaRPr lang="x-none" dirty="0" smtClean="0"/>
          </a:p>
          <a:p>
            <a:pPr>
              <a:buNone/>
            </a:pPr>
            <a:r>
              <a:rPr lang="en-US" dirty="0" err="1" smtClean="0"/>
              <a:t>nutricionisti</a:t>
            </a:r>
            <a:r>
              <a:rPr lang="en-US" dirty="0" smtClean="0"/>
              <a:t>, </a:t>
            </a:r>
            <a:r>
              <a:rPr lang="x-none" smtClean="0"/>
              <a:t>                               </a:t>
            </a:r>
            <a:r>
              <a:rPr lang="sr-Latn-RS" dirty="0" smtClean="0"/>
              <a:t>             </a:t>
            </a:r>
            <a:r>
              <a:rPr lang="x-none" smtClean="0"/>
              <a:t>roditelji</a:t>
            </a:r>
            <a:r>
              <a:rPr lang="sr-Latn-RS" dirty="0" smtClean="0"/>
              <a:t>,</a:t>
            </a:r>
            <a:endParaRPr lang="x-none" dirty="0" smtClean="0"/>
          </a:p>
          <a:p>
            <a:pPr>
              <a:buNone/>
            </a:pPr>
            <a:r>
              <a:rPr lang="en-US" dirty="0" err="1" smtClean="0"/>
              <a:t>psihoterapeuti</a:t>
            </a:r>
            <a:r>
              <a:rPr lang="en-US" dirty="0" smtClean="0"/>
              <a:t>, </a:t>
            </a:r>
            <a:r>
              <a:rPr lang="x-none" dirty="0" smtClean="0"/>
              <a:t>                          klubske drugarice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11597984_m people in a cir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861048"/>
            <a:ext cx="1872208" cy="1931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RS" dirty="0" smtClean="0">
                <a:solidFill>
                  <a:srgbClr val="FF0000"/>
                </a:solidFill>
              </a:rPr>
              <a:t>I</a:t>
            </a:r>
            <a:r>
              <a:rPr lang="en-US" dirty="0" err="1" smtClean="0">
                <a:solidFill>
                  <a:srgbClr val="FF0000"/>
                </a:solidFill>
              </a:rPr>
              <a:t>ndividualni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pristup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x-none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u </a:t>
            </a:r>
            <a:r>
              <a:rPr lang="en-US" dirty="0" err="1" smtClean="0"/>
              <a:t>optimalizaciji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režimu</a:t>
            </a:r>
            <a:r>
              <a:rPr lang="en-US" dirty="0" smtClean="0"/>
              <a:t> </a:t>
            </a:r>
            <a:r>
              <a:rPr lang="en-US" dirty="0" err="1" smtClean="0"/>
              <a:t>treninga</a:t>
            </a:r>
            <a:r>
              <a:rPr lang="en-US" dirty="0" smtClean="0"/>
              <a:t>,  </a:t>
            </a:r>
            <a:endParaRPr lang="x-none" dirty="0" smtClean="0"/>
          </a:p>
          <a:p>
            <a:r>
              <a:rPr lang="en-US" dirty="0" err="1" smtClean="0"/>
              <a:t>usvajanje</a:t>
            </a:r>
            <a:r>
              <a:rPr lang="en-US" dirty="0" smtClean="0"/>
              <a:t> </a:t>
            </a:r>
            <a:r>
              <a:rPr lang="en-US" dirty="0" err="1" smtClean="0"/>
              <a:t>pravilnih</a:t>
            </a:r>
            <a:r>
              <a:rPr lang="en-US" dirty="0" smtClean="0"/>
              <a:t> </a:t>
            </a:r>
            <a:r>
              <a:rPr lang="en-US" dirty="0" err="1" smtClean="0"/>
              <a:t>navika</a:t>
            </a:r>
            <a:r>
              <a:rPr lang="en-US" dirty="0" smtClean="0"/>
              <a:t> u </a:t>
            </a:r>
            <a:r>
              <a:rPr lang="en-US" dirty="0" err="1" smtClean="0"/>
              <a:t>ishrani</a:t>
            </a:r>
            <a:r>
              <a:rPr lang="en-US" dirty="0" smtClean="0"/>
              <a:t> (</a:t>
            </a:r>
            <a:r>
              <a:rPr lang="en-US" dirty="0" err="1" smtClean="0"/>
              <a:t>adekvatan</a:t>
            </a:r>
            <a:r>
              <a:rPr lang="en-US" dirty="0" smtClean="0"/>
              <a:t> </a:t>
            </a:r>
            <a:r>
              <a:rPr lang="en-US" dirty="0" err="1" smtClean="0"/>
              <a:t>kalorijski</a:t>
            </a:r>
            <a:r>
              <a:rPr lang="en-US" dirty="0" smtClean="0"/>
              <a:t> </a:t>
            </a:r>
            <a:r>
              <a:rPr lang="en-US" dirty="0" err="1" smtClean="0"/>
              <a:t>unos</a:t>
            </a:r>
            <a:r>
              <a:rPr lang="en-US" dirty="0" smtClean="0"/>
              <a:t>, </a:t>
            </a:r>
            <a:r>
              <a:rPr lang="en-US" dirty="0" err="1" smtClean="0"/>
              <a:t>raznovrsnost</a:t>
            </a:r>
            <a:r>
              <a:rPr lang="en-US" dirty="0" smtClean="0"/>
              <a:t> </a:t>
            </a:r>
            <a:r>
              <a:rPr lang="en-US" dirty="0" err="1" smtClean="0"/>
              <a:t>korišćenih</a:t>
            </a:r>
            <a:r>
              <a:rPr lang="en-US" dirty="0" smtClean="0"/>
              <a:t> </a:t>
            </a:r>
            <a:r>
              <a:rPr lang="en-US" dirty="0" err="1" smtClean="0"/>
              <a:t>namirnica</a:t>
            </a:r>
            <a:r>
              <a:rPr lang="en-US" dirty="0" smtClean="0"/>
              <a:t>, </a:t>
            </a:r>
            <a:r>
              <a:rPr lang="en-US" dirty="0" err="1" smtClean="0"/>
              <a:t>adekvatan</a:t>
            </a:r>
            <a:r>
              <a:rPr lang="en-US" dirty="0" smtClean="0"/>
              <a:t> </a:t>
            </a:r>
            <a:r>
              <a:rPr lang="en-US" dirty="0" err="1" smtClean="0"/>
              <a:t>unos</a:t>
            </a:r>
            <a:r>
              <a:rPr lang="en-US" dirty="0" smtClean="0"/>
              <a:t> </a:t>
            </a:r>
            <a:r>
              <a:rPr lang="en-US" dirty="0" err="1" smtClean="0"/>
              <a:t>mikronutritijenata</a:t>
            </a:r>
            <a:r>
              <a:rPr lang="en-US" dirty="0" smtClean="0"/>
              <a:t>, pre </a:t>
            </a:r>
            <a:r>
              <a:rPr lang="en-US" dirty="0" err="1" smtClean="0"/>
              <a:t>svega</a:t>
            </a:r>
            <a:r>
              <a:rPr lang="en-US" dirty="0" smtClean="0"/>
              <a:t> </a:t>
            </a:r>
            <a:r>
              <a:rPr lang="en-US" dirty="0" err="1" smtClean="0"/>
              <a:t>kalcijuma</a:t>
            </a:r>
            <a:r>
              <a:rPr lang="en-US" dirty="0" smtClean="0"/>
              <a:t>) </a:t>
            </a:r>
            <a:endParaRPr lang="x-none" dirty="0" smtClean="0"/>
          </a:p>
          <a:p>
            <a:pPr>
              <a:buNone/>
            </a:pPr>
            <a:r>
              <a:rPr lang="en-US" dirty="0" err="1" smtClean="0"/>
              <a:t>osnovne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pretpostavke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dobru</a:t>
            </a:r>
            <a:r>
              <a:rPr lang="en-US" dirty="0" smtClean="0"/>
              <a:t> </a:t>
            </a:r>
            <a:r>
              <a:rPr lang="en-US" dirty="0" err="1" smtClean="0"/>
              <a:t>prevenciju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lečenje</a:t>
            </a:r>
            <a:r>
              <a:rPr lang="en-US" dirty="0" smtClean="0"/>
              <a:t> </a:t>
            </a:r>
            <a:r>
              <a:rPr lang="en-US" dirty="0" err="1" smtClean="0"/>
              <a:t>sindroma</a:t>
            </a:r>
            <a:r>
              <a:rPr lang="en-US" dirty="0" smtClean="0"/>
              <a:t> </a:t>
            </a:r>
            <a:r>
              <a:rPr lang="en-US" dirty="0" err="1" smtClean="0"/>
              <a:t>sportske</a:t>
            </a:r>
            <a:r>
              <a:rPr lang="en-US" dirty="0" smtClean="0"/>
              <a:t> </a:t>
            </a:r>
            <a:r>
              <a:rPr lang="en-US" dirty="0" err="1" smtClean="0"/>
              <a:t>trijade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5637" y="1267384"/>
            <a:ext cx="8312727" cy="863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228600"/>
            <a:ext cx="7573241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x-none" sz="3400" spc="-9" dirty="0" smtClean="0">
                <a:solidFill>
                  <a:srgbClr val="CBCC00"/>
                </a:solidFill>
              </a:rPr>
              <a:t>Posledice po zdravlje </a:t>
            </a:r>
            <a:endParaRPr sz="3400" dirty="0"/>
          </a:p>
          <a:p>
            <a:pPr algn="ctr">
              <a:lnSpc>
                <a:spcPct val="100000"/>
              </a:lnSpc>
            </a:pPr>
            <a:r>
              <a:rPr sz="3400" i="1" spc="-4" dirty="0">
                <a:solidFill>
                  <a:srgbClr val="CBCC00"/>
                </a:solidFill>
                <a:latin typeface="Arial"/>
                <a:cs typeface="Arial"/>
              </a:rPr>
              <a:t>Female Athlete Triad &amp;</a:t>
            </a:r>
            <a:r>
              <a:rPr sz="3400" i="1" spc="-13" dirty="0">
                <a:solidFill>
                  <a:srgbClr val="CBCC00"/>
                </a:solidFill>
                <a:latin typeface="Arial"/>
                <a:cs typeface="Arial"/>
              </a:rPr>
              <a:t> </a:t>
            </a:r>
            <a:r>
              <a:rPr sz="3400" i="1" spc="-4" dirty="0">
                <a:solidFill>
                  <a:srgbClr val="CBCC00"/>
                </a:solidFill>
                <a:latin typeface="Arial"/>
                <a:cs typeface="Arial"/>
              </a:rPr>
              <a:t>Components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5637" y="2130686"/>
            <a:ext cx="8312727" cy="865094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6169" y="2281965"/>
            <a:ext cx="1049828" cy="7133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5637" y="2131358"/>
            <a:ext cx="8309956" cy="7597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10597" y="2622176"/>
            <a:ext cx="1259378" cy="3731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5637" y="2994659"/>
            <a:ext cx="8312727" cy="865094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86008" y="3527164"/>
            <a:ext cx="1935595" cy="332254"/>
          </a:xfrm>
          <a:custGeom>
            <a:avLst/>
            <a:gdLst/>
            <a:ahLst/>
            <a:cxnLst/>
            <a:rect l="l" t="t" r="r" b="b"/>
            <a:pathLst>
              <a:path w="2129154" h="376554">
                <a:moveTo>
                  <a:pt x="2128971" y="138684"/>
                </a:moveTo>
                <a:lnTo>
                  <a:pt x="2128971" y="0"/>
                </a:lnTo>
                <a:lnTo>
                  <a:pt x="1973523" y="35052"/>
                </a:lnTo>
                <a:lnTo>
                  <a:pt x="1792167" y="70104"/>
                </a:lnTo>
                <a:lnTo>
                  <a:pt x="1603191" y="105156"/>
                </a:lnTo>
                <a:lnTo>
                  <a:pt x="1405071" y="130302"/>
                </a:lnTo>
                <a:lnTo>
                  <a:pt x="982923" y="190500"/>
                </a:lnTo>
                <a:lnTo>
                  <a:pt x="776421" y="216408"/>
                </a:lnTo>
                <a:lnTo>
                  <a:pt x="578301" y="250698"/>
                </a:lnTo>
                <a:lnTo>
                  <a:pt x="379419" y="276606"/>
                </a:lnTo>
                <a:lnTo>
                  <a:pt x="198825" y="320802"/>
                </a:lnTo>
                <a:lnTo>
                  <a:pt x="34995" y="363474"/>
                </a:lnTo>
                <a:lnTo>
                  <a:pt x="0" y="376428"/>
                </a:lnTo>
                <a:lnTo>
                  <a:pt x="697934" y="376428"/>
                </a:lnTo>
                <a:lnTo>
                  <a:pt x="767277" y="363474"/>
                </a:lnTo>
                <a:lnTo>
                  <a:pt x="905199" y="338328"/>
                </a:lnTo>
                <a:lnTo>
                  <a:pt x="1214571" y="285750"/>
                </a:lnTo>
                <a:lnTo>
                  <a:pt x="1525467" y="250698"/>
                </a:lnTo>
                <a:lnTo>
                  <a:pt x="1843221" y="198882"/>
                </a:lnTo>
                <a:lnTo>
                  <a:pt x="1991049" y="172974"/>
                </a:lnTo>
                <a:lnTo>
                  <a:pt x="2128971" y="138684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16685" y="3649531"/>
            <a:ext cx="1296438" cy="2097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60819" y="2995331"/>
            <a:ext cx="2286395" cy="8639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10597" y="2995331"/>
            <a:ext cx="1259378" cy="8639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5637" y="3858633"/>
            <a:ext cx="8312727" cy="865094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35436" y="4145055"/>
            <a:ext cx="1383075" cy="5782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40978" y="3859305"/>
            <a:ext cx="2141105" cy="863973"/>
          </a:xfrm>
          <a:custGeom>
            <a:avLst/>
            <a:gdLst/>
            <a:ahLst/>
            <a:cxnLst/>
            <a:rect l="l" t="t" r="r" b="b"/>
            <a:pathLst>
              <a:path w="2355215" h="979170">
                <a:moveTo>
                  <a:pt x="1077467" y="0"/>
                </a:moveTo>
                <a:lnTo>
                  <a:pt x="379532" y="0"/>
                </a:lnTo>
                <a:lnTo>
                  <a:pt x="276606" y="38099"/>
                </a:lnTo>
                <a:lnTo>
                  <a:pt x="156210" y="99821"/>
                </a:lnTo>
                <a:lnTo>
                  <a:pt x="70103" y="160019"/>
                </a:lnTo>
                <a:lnTo>
                  <a:pt x="44957" y="193547"/>
                </a:lnTo>
                <a:lnTo>
                  <a:pt x="17525" y="238505"/>
                </a:lnTo>
                <a:lnTo>
                  <a:pt x="0" y="281177"/>
                </a:lnTo>
                <a:lnTo>
                  <a:pt x="0" y="323849"/>
                </a:lnTo>
                <a:lnTo>
                  <a:pt x="9906" y="376427"/>
                </a:lnTo>
                <a:lnTo>
                  <a:pt x="27432" y="419099"/>
                </a:lnTo>
                <a:lnTo>
                  <a:pt x="52578" y="461771"/>
                </a:lnTo>
                <a:lnTo>
                  <a:pt x="87630" y="496823"/>
                </a:lnTo>
                <a:lnTo>
                  <a:pt x="181356" y="565403"/>
                </a:lnTo>
                <a:lnTo>
                  <a:pt x="311658" y="634745"/>
                </a:lnTo>
                <a:lnTo>
                  <a:pt x="457200" y="687323"/>
                </a:lnTo>
                <a:lnTo>
                  <a:pt x="518159" y="706320"/>
                </a:lnTo>
                <a:lnTo>
                  <a:pt x="518159" y="316229"/>
                </a:lnTo>
                <a:lnTo>
                  <a:pt x="525780" y="288797"/>
                </a:lnTo>
                <a:lnTo>
                  <a:pt x="560832" y="228599"/>
                </a:lnTo>
                <a:lnTo>
                  <a:pt x="613410" y="168401"/>
                </a:lnTo>
                <a:lnTo>
                  <a:pt x="691134" y="125729"/>
                </a:lnTo>
                <a:lnTo>
                  <a:pt x="784860" y="82295"/>
                </a:lnTo>
                <a:lnTo>
                  <a:pt x="887730" y="48005"/>
                </a:lnTo>
                <a:lnTo>
                  <a:pt x="1008126" y="12953"/>
                </a:lnTo>
                <a:lnTo>
                  <a:pt x="1077467" y="0"/>
                </a:lnTo>
                <a:close/>
              </a:path>
              <a:path w="2355215" h="979170">
                <a:moveTo>
                  <a:pt x="2354838" y="979170"/>
                </a:moveTo>
                <a:lnTo>
                  <a:pt x="2301988" y="968704"/>
                </a:lnTo>
                <a:lnTo>
                  <a:pt x="2250671" y="958648"/>
                </a:lnTo>
                <a:lnTo>
                  <a:pt x="2147719" y="938546"/>
                </a:lnTo>
                <a:lnTo>
                  <a:pt x="2096163" y="928401"/>
                </a:lnTo>
                <a:lnTo>
                  <a:pt x="2044605" y="918125"/>
                </a:lnTo>
                <a:lnTo>
                  <a:pt x="1993084" y="907670"/>
                </a:lnTo>
                <a:lnTo>
                  <a:pt x="1941641" y="896984"/>
                </a:lnTo>
                <a:lnTo>
                  <a:pt x="1890313" y="886019"/>
                </a:lnTo>
                <a:lnTo>
                  <a:pt x="1839139" y="874724"/>
                </a:lnTo>
                <a:lnTo>
                  <a:pt x="1788160" y="863049"/>
                </a:lnTo>
                <a:lnTo>
                  <a:pt x="1737413" y="850944"/>
                </a:lnTo>
                <a:lnTo>
                  <a:pt x="1686939" y="838360"/>
                </a:lnTo>
                <a:lnTo>
                  <a:pt x="1636776" y="825245"/>
                </a:lnTo>
                <a:lnTo>
                  <a:pt x="1292352" y="738377"/>
                </a:lnTo>
                <a:lnTo>
                  <a:pt x="1129284" y="687323"/>
                </a:lnTo>
                <a:lnTo>
                  <a:pt x="982980" y="634745"/>
                </a:lnTo>
                <a:lnTo>
                  <a:pt x="845058" y="582929"/>
                </a:lnTo>
                <a:lnTo>
                  <a:pt x="723900" y="521969"/>
                </a:lnTo>
                <a:lnTo>
                  <a:pt x="630174" y="471677"/>
                </a:lnTo>
                <a:lnTo>
                  <a:pt x="560832" y="409955"/>
                </a:lnTo>
                <a:lnTo>
                  <a:pt x="543306" y="376427"/>
                </a:lnTo>
                <a:lnTo>
                  <a:pt x="525780" y="348995"/>
                </a:lnTo>
                <a:lnTo>
                  <a:pt x="518159" y="316229"/>
                </a:lnTo>
                <a:lnTo>
                  <a:pt x="518159" y="706320"/>
                </a:lnTo>
                <a:lnTo>
                  <a:pt x="621030" y="738377"/>
                </a:lnTo>
                <a:lnTo>
                  <a:pt x="794004" y="790955"/>
                </a:lnTo>
                <a:lnTo>
                  <a:pt x="975360" y="833627"/>
                </a:lnTo>
                <a:lnTo>
                  <a:pt x="1155954" y="876299"/>
                </a:lnTo>
                <a:lnTo>
                  <a:pt x="1337310" y="928877"/>
                </a:lnTo>
                <a:lnTo>
                  <a:pt x="1500378" y="971549"/>
                </a:lnTo>
                <a:lnTo>
                  <a:pt x="1521581" y="979170"/>
                </a:lnTo>
                <a:lnTo>
                  <a:pt x="2354838" y="97917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12032" y="3859305"/>
            <a:ext cx="1312967" cy="5446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10002" y="3859305"/>
            <a:ext cx="990356" cy="5755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72546" y="4572000"/>
            <a:ext cx="2586643" cy="1512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10597" y="3859305"/>
            <a:ext cx="1259378" cy="6024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5637" y="4722607"/>
            <a:ext cx="8312727" cy="865094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07894" y="4723279"/>
            <a:ext cx="1962773" cy="8639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75557" y="4723279"/>
            <a:ext cx="876902" cy="5580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93893" y="5090384"/>
            <a:ext cx="1819231" cy="49686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15793" y="4723280"/>
            <a:ext cx="2105891" cy="863973"/>
          </a:xfrm>
          <a:custGeom>
            <a:avLst/>
            <a:gdLst/>
            <a:ahLst/>
            <a:cxnLst/>
            <a:rect l="l" t="t" r="r" b="b"/>
            <a:pathLst>
              <a:path w="2316479" h="979170">
                <a:moveTo>
                  <a:pt x="1798810" y="591252"/>
                </a:moveTo>
                <a:lnTo>
                  <a:pt x="1798810" y="364235"/>
                </a:lnTo>
                <a:lnTo>
                  <a:pt x="1790428" y="398525"/>
                </a:lnTo>
                <a:lnTo>
                  <a:pt x="1773664" y="433577"/>
                </a:lnTo>
                <a:lnTo>
                  <a:pt x="1738612" y="468629"/>
                </a:lnTo>
                <a:lnTo>
                  <a:pt x="1695178" y="502157"/>
                </a:lnTo>
                <a:lnTo>
                  <a:pt x="1643362" y="528827"/>
                </a:lnTo>
                <a:lnTo>
                  <a:pt x="1583164" y="562355"/>
                </a:lnTo>
                <a:lnTo>
                  <a:pt x="1514584" y="589025"/>
                </a:lnTo>
                <a:lnTo>
                  <a:pt x="1428478" y="614933"/>
                </a:lnTo>
                <a:lnTo>
                  <a:pt x="1333228" y="640079"/>
                </a:lnTo>
                <a:lnTo>
                  <a:pt x="1237978" y="666749"/>
                </a:lnTo>
                <a:lnTo>
                  <a:pt x="1127488" y="692657"/>
                </a:lnTo>
                <a:lnTo>
                  <a:pt x="885934" y="752855"/>
                </a:lnTo>
                <a:lnTo>
                  <a:pt x="609328" y="822959"/>
                </a:lnTo>
                <a:lnTo>
                  <a:pt x="308338" y="900683"/>
                </a:lnTo>
                <a:lnTo>
                  <a:pt x="0" y="979170"/>
                </a:lnTo>
                <a:lnTo>
                  <a:pt x="315019" y="979170"/>
                </a:lnTo>
                <a:lnTo>
                  <a:pt x="317482" y="978407"/>
                </a:lnTo>
                <a:lnTo>
                  <a:pt x="471406" y="933449"/>
                </a:lnTo>
                <a:lnTo>
                  <a:pt x="790684" y="855725"/>
                </a:lnTo>
                <a:lnTo>
                  <a:pt x="1117582" y="770381"/>
                </a:lnTo>
                <a:lnTo>
                  <a:pt x="1444480" y="684275"/>
                </a:lnTo>
                <a:lnTo>
                  <a:pt x="1592308" y="649985"/>
                </a:lnTo>
                <a:lnTo>
                  <a:pt x="1738612" y="606551"/>
                </a:lnTo>
                <a:lnTo>
                  <a:pt x="1798810" y="591252"/>
                </a:lnTo>
                <a:close/>
              </a:path>
              <a:path w="2316479" h="979170">
                <a:moveTo>
                  <a:pt x="2316208" y="416051"/>
                </a:moveTo>
                <a:lnTo>
                  <a:pt x="2316208" y="27431"/>
                </a:lnTo>
                <a:lnTo>
                  <a:pt x="2211814" y="9905"/>
                </a:lnTo>
                <a:lnTo>
                  <a:pt x="2162542" y="0"/>
                </a:lnTo>
                <a:lnTo>
                  <a:pt x="1329285" y="0"/>
                </a:lnTo>
                <a:lnTo>
                  <a:pt x="1454386" y="44957"/>
                </a:lnTo>
                <a:lnTo>
                  <a:pt x="1592308" y="105155"/>
                </a:lnTo>
                <a:lnTo>
                  <a:pt x="1695178" y="165353"/>
                </a:lnTo>
                <a:lnTo>
                  <a:pt x="1730230" y="200405"/>
                </a:lnTo>
                <a:lnTo>
                  <a:pt x="1763758" y="243077"/>
                </a:lnTo>
                <a:lnTo>
                  <a:pt x="1790428" y="278129"/>
                </a:lnTo>
                <a:lnTo>
                  <a:pt x="1798810" y="320801"/>
                </a:lnTo>
                <a:lnTo>
                  <a:pt x="1798810" y="591252"/>
                </a:lnTo>
                <a:lnTo>
                  <a:pt x="1876534" y="571499"/>
                </a:lnTo>
                <a:lnTo>
                  <a:pt x="1996930" y="537209"/>
                </a:lnTo>
                <a:lnTo>
                  <a:pt x="2108182" y="502157"/>
                </a:lnTo>
                <a:lnTo>
                  <a:pt x="2195812" y="468629"/>
                </a:lnTo>
                <a:lnTo>
                  <a:pt x="2263630" y="441959"/>
                </a:lnTo>
                <a:lnTo>
                  <a:pt x="2316208" y="416051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72546" y="4723279"/>
            <a:ext cx="2586643" cy="86397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5637" y="5586581"/>
            <a:ext cx="8312727" cy="868456"/>
          </a:xfrm>
          <a:custGeom>
            <a:avLst/>
            <a:gdLst/>
            <a:ahLst/>
            <a:cxnLst/>
            <a:rect l="l" t="t" r="r" b="b"/>
            <a:pathLst>
              <a:path w="9144000" h="984250">
                <a:moveTo>
                  <a:pt x="0" y="0"/>
                </a:moveTo>
                <a:lnTo>
                  <a:pt x="0" y="983742"/>
                </a:lnTo>
                <a:lnTo>
                  <a:pt x="9144000" y="98374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09455" y="5587253"/>
            <a:ext cx="2845758" cy="8606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01094" y="5587253"/>
            <a:ext cx="2905852" cy="8606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81500" y="5587253"/>
            <a:ext cx="2520950" cy="860612"/>
          </a:xfrm>
          <a:custGeom>
            <a:avLst/>
            <a:gdLst/>
            <a:ahLst/>
            <a:cxnLst/>
            <a:rect l="l" t="t" r="r" b="b"/>
            <a:pathLst>
              <a:path w="2773045" h="975359">
                <a:moveTo>
                  <a:pt x="2772740" y="0"/>
                </a:moveTo>
                <a:lnTo>
                  <a:pt x="2457721" y="0"/>
                </a:lnTo>
                <a:lnTo>
                  <a:pt x="2430780" y="6857"/>
                </a:lnTo>
                <a:lnTo>
                  <a:pt x="2076450" y="110489"/>
                </a:lnTo>
                <a:lnTo>
                  <a:pt x="1697736" y="232409"/>
                </a:lnTo>
                <a:lnTo>
                  <a:pt x="1302258" y="378713"/>
                </a:lnTo>
                <a:lnTo>
                  <a:pt x="880110" y="551687"/>
                </a:lnTo>
                <a:lnTo>
                  <a:pt x="448056" y="749807"/>
                </a:lnTo>
                <a:lnTo>
                  <a:pt x="0" y="975359"/>
                </a:lnTo>
                <a:lnTo>
                  <a:pt x="241553" y="975359"/>
                </a:lnTo>
                <a:lnTo>
                  <a:pt x="387857" y="957833"/>
                </a:lnTo>
                <a:lnTo>
                  <a:pt x="613409" y="827531"/>
                </a:lnTo>
                <a:lnTo>
                  <a:pt x="852678" y="697229"/>
                </a:lnTo>
                <a:lnTo>
                  <a:pt x="1111758" y="576833"/>
                </a:lnTo>
                <a:lnTo>
                  <a:pt x="1395984" y="464057"/>
                </a:lnTo>
                <a:lnTo>
                  <a:pt x="1689354" y="352805"/>
                </a:lnTo>
                <a:lnTo>
                  <a:pt x="1998726" y="240029"/>
                </a:lnTo>
                <a:lnTo>
                  <a:pt x="277274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25763" y="1954755"/>
            <a:ext cx="5963804" cy="4257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115" marR="587514" indent="-307718">
              <a:buClr>
                <a:srgbClr val="FFCC00"/>
              </a:buClr>
              <a:buSzPct val="69642"/>
              <a:buFont typeface="Wingdings"/>
              <a:buChar char=""/>
              <a:tabLst>
                <a:tab pos="319115" algn="l"/>
              </a:tabLst>
            </a:pPr>
            <a:r>
              <a:rPr lang="x-none" sz="2500" b="1" dirty="0" smtClean="0">
                <a:solidFill>
                  <a:srgbClr val="FFFFFF"/>
                </a:solidFill>
                <a:latin typeface="Arial"/>
                <a:cs typeface="Arial"/>
              </a:rPr>
              <a:t>Moguće kardiovaskularne posledice (manjak estrogena)</a:t>
            </a:r>
            <a:endParaRPr sz="2500" dirty="0">
              <a:latin typeface="Arial"/>
              <a:cs typeface="Arial"/>
            </a:endParaRPr>
          </a:p>
          <a:p>
            <a:pPr marL="319115" marR="4559" indent="-307718">
              <a:spcBef>
                <a:spcPts val="601"/>
              </a:spcBef>
              <a:buClr>
                <a:srgbClr val="FFCC00"/>
              </a:buClr>
              <a:buSzPct val="69642"/>
              <a:buFont typeface="Wingdings"/>
              <a:buChar char=""/>
              <a:tabLst>
                <a:tab pos="319115" algn="l"/>
              </a:tabLst>
            </a:pPr>
            <a:r>
              <a:rPr lang="x-none" sz="2500" b="1" dirty="0" smtClean="0">
                <a:solidFill>
                  <a:srgbClr val="FFFFFF"/>
                </a:solidFill>
                <a:latin typeface="Arial"/>
                <a:cs typeface="Arial"/>
              </a:rPr>
              <a:t>Moguće negativne posledice po sadašnje i buduće zdravlje kosti</a:t>
            </a:r>
            <a:endParaRPr sz="2500" dirty="0">
              <a:latin typeface="Arial"/>
              <a:cs typeface="Arial"/>
            </a:endParaRPr>
          </a:p>
          <a:p>
            <a:pPr marL="319115" marR="1440008" indent="-307718">
              <a:spcBef>
                <a:spcPts val="601"/>
              </a:spcBef>
              <a:buClr>
                <a:srgbClr val="FFCC00"/>
              </a:buClr>
              <a:buSzPct val="69642"/>
              <a:buFont typeface="Wingdings"/>
              <a:buChar char=""/>
              <a:tabLst>
                <a:tab pos="319115" algn="l"/>
              </a:tabLst>
            </a:pPr>
            <a:r>
              <a:rPr lang="x-none" sz="2500" b="1" dirty="0" smtClean="0">
                <a:solidFill>
                  <a:srgbClr val="FFFFFF"/>
                </a:solidFill>
                <a:latin typeface="Arial"/>
                <a:cs typeface="Arial"/>
              </a:rPr>
              <a:t>Povećan rizik za osteoporozu i frakture u budućnosti</a:t>
            </a:r>
            <a:endParaRPr sz="2500" dirty="0">
              <a:latin typeface="Arial"/>
              <a:cs typeface="Arial"/>
            </a:endParaRPr>
          </a:p>
          <a:p>
            <a:pPr marL="319115" indent="-307718">
              <a:spcBef>
                <a:spcPts val="601"/>
              </a:spcBef>
              <a:buClr>
                <a:srgbClr val="FFCC00"/>
              </a:buClr>
              <a:buSzPct val="69642"/>
              <a:buFont typeface="Wingdings"/>
              <a:buChar char=""/>
              <a:tabLst>
                <a:tab pos="319115" algn="l"/>
              </a:tabLst>
            </a:pPr>
            <a:r>
              <a:rPr sz="2500" b="1" dirty="0" err="1" smtClean="0">
                <a:solidFill>
                  <a:srgbClr val="FFFFFF"/>
                </a:solidFill>
                <a:latin typeface="Arial"/>
                <a:cs typeface="Arial"/>
              </a:rPr>
              <a:t>Stres</a:t>
            </a:r>
            <a:r>
              <a:rPr lang="x-none" sz="2500" b="1" dirty="0" smtClean="0">
                <a:solidFill>
                  <a:srgbClr val="FFFFFF"/>
                </a:solidFill>
                <a:latin typeface="Arial"/>
                <a:cs typeface="Arial"/>
              </a:rPr>
              <a:t> frakture</a:t>
            </a:r>
            <a:endParaRPr sz="2500" dirty="0">
              <a:latin typeface="Arial"/>
              <a:cs typeface="Arial"/>
            </a:endParaRPr>
          </a:p>
          <a:p>
            <a:pPr marL="319115" indent="-307718">
              <a:spcBef>
                <a:spcPts val="601"/>
              </a:spcBef>
              <a:buClr>
                <a:srgbClr val="FFCC00"/>
              </a:buClr>
              <a:buSzPct val="69642"/>
              <a:buFont typeface="Wingdings"/>
              <a:buChar char=""/>
              <a:tabLst>
                <a:tab pos="319115" algn="l"/>
              </a:tabLst>
            </a:pPr>
            <a:r>
              <a:rPr sz="2500" b="1" spc="-4" dirty="0" err="1" smtClean="0">
                <a:solidFill>
                  <a:srgbClr val="FFFFFF"/>
                </a:solidFill>
                <a:latin typeface="Arial"/>
                <a:cs typeface="Arial"/>
              </a:rPr>
              <a:t>Reprodu</a:t>
            </a:r>
            <a:r>
              <a:rPr lang="x-none" sz="2500" b="1" spc="-4" dirty="0" smtClean="0">
                <a:solidFill>
                  <a:srgbClr val="FFFFFF"/>
                </a:solidFill>
                <a:latin typeface="Arial"/>
                <a:cs typeface="Arial"/>
              </a:rPr>
              <a:t>ktivna disfunkcija</a:t>
            </a:r>
            <a:endParaRPr sz="2500" dirty="0">
              <a:latin typeface="Arial"/>
              <a:cs typeface="Arial"/>
            </a:endParaRPr>
          </a:p>
          <a:p>
            <a:pPr marL="319115" indent="-307718">
              <a:spcBef>
                <a:spcPts val="601"/>
              </a:spcBef>
              <a:buClr>
                <a:srgbClr val="FFCC00"/>
              </a:buClr>
              <a:buSzPct val="69642"/>
              <a:buFont typeface="Wingdings"/>
              <a:buChar char=""/>
              <a:tabLst>
                <a:tab pos="319115" algn="l"/>
              </a:tabLst>
            </a:pPr>
            <a:r>
              <a:rPr sz="2500" b="1" dirty="0" err="1" smtClean="0">
                <a:solidFill>
                  <a:srgbClr val="FFFFFF"/>
                </a:solidFill>
                <a:latin typeface="Arial"/>
                <a:cs typeface="Arial"/>
              </a:rPr>
              <a:t>Metabol</a:t>
            </a:r>
            <a:r>
              <a:rPr lang="x-none" sz="2500" b="1" dirty="0" smtClean="0">
                <a:solidFill>
                  <a:srgbClr val="FFFFFF"/>
                </a:solidFill>
                <a:latin typeface="Arial"/>
                <a:cs typeface="Arial"/>
              </a:rPr>
              <a:t>ičke posledice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472546" y="5587253"/>
            <a:ext cx="2586643" cy="65352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2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CS" b="1" dirty="0" smtClean="0"/>
              <a:t>Физичка активност може да замени сваки лек, али ни један лек не може да замени физичку активност.  </a:t>
            </a:r>
            <a:endParaRPr lang="en-US" b="1" dirty="0">
              <a:latin typeface="Blackadder ITC" pitchFamily="82" charset="0"/>
            </a:endParaRPr>
          </a:p>
        </p:txBody>
      </p:sp>
      <p:pic>
        <p:nvPicPr>
          <p:cNvPr id="4" name="Content Placeholder 3" descr="Untit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228600"/>
            <a:ext cx="5029200" cy="3168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525963"/>
          </a:xfrm>
        </p:spPr>
        <p:txBody>
          <a:bodyPr>
            <a:normAutofit/>
          </a:bodyPr>
          <a:lstStyle/>
          <a:p>
            <a:r>
              <a:rPr lang="en-US" sz="2800" dirty="0"/>
              <a:t>Ova tri </a:t>
            </a:r>
            <a:r>
              <a:rPr lang="en-US" sz="2800" dirty="0" err="1"/>
              <a:t>poremećaja</a:t>
            </a:r>
            <a:r>
              <a:rPr lang="en-US" sz="2800" dirty="0"/>
              <a:t> se </a:t>
            </a:r>
            <a:r>
              <a:rPr lang="en-US" sz="2800" dirty="0" err="1"/>
              <a:t>međusobno</a:t>
            </a:r>
            <a:r>
              <a:rPr lang="en-US" sz="2800" dirty="0"/>
              <a:t> </a:t>
            </a:r>
            <a:r>
              <a:rPr lang="en-US" sz="2800" dirty="0" err="1"/>
              <a:t>uslovljavaju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 smtClean="0"/>
              <a:t>prepliću</a:t>
            </a:r>
            <a:r>
              <a:rPr lang="sr-Latn-RS" sz="2800" dirty="0" smtClean="0"/>
              <a:t>.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Picture 3" descr="mama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1760" y="2060848"/>
            <a:ext cx="4104456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Prevalenca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poremećaja</a:t>
            </a:r>
            <a:r>
              <a:rPr lang="en-US" dirty="0"/>
              <a:t> u </a:t>
            </a:r>
            <a:r>
              <a:rPr lang="en-US" dirty="0" err="1"/>
              <a:t>sportskoj</a:t>
            </a:r>
            <a:r>
              <a:rPr lang="en-US" dirty="0"/>
              <a:t> </a:t>
            </a:r>
            <a:r>
              <a:rPr lang="en-US" dirty="0" err="1"/>
              <a:t>populaciji</a:t>
            </a:r>
            <a:r>
              <a:rPr lang="en-US" dirty="0"/>
              <a:t> je </a:t>
            </a:r>
            <a:r>
              <a:rPr lang="en-US" dirty="0" err="1"/>
              <a:t>od</a:t>
            </a:r>
            <a:r>
              <a:rPr lang="en-US" dirty="0"/>
              <a:t> 1 do 62 </a:t>
            </a:r>
            <a:r>
              <a:rPr lang="en-US" dirty="0" smtClean="0"/>
              <a:t>%</a:t>
            </a:r>
            <a:endParaRPr lang="x-none" dirty="0"/>
          </a:p>
          <a:p>
            <a:pPr algn="just"/>
            <a:endParaRPr lang="x-none" dirty="0" smtClean="0"/>
          </a:p>
          <a:p>
            <a:pPr algn="just"/>
            <a:r>
              <a:rPr lang="en-US" dirty="0" err="1"/>
              <a:t>Potencijalno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devojke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žene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fizički</a:t>
            </a:r>
            <a:r>
              <a:rPr lang="en-US" dirty="0"/>
              <a:t> </a:t>
            </a:r>
            <a:r>
              <a:rPr lang="en-US" dirty="0" err="1"/>
              <a:t>aktivne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pod </a:t>
            </a:r>
            <a:r>
              <a:rPr lang="en-US" dirty="0" err="1"/>
              <a:t>odredjenim</a:t>
            </a:r>
            <a:r>
              <a:rPr lang="en-US" dirty="0"/>
              <a:t> </a:t>
            </a:r>
            <a:r>
              <a:rPr lang="en-US" dirty="0" err="1"/>
              <a:t>rizikom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pojavu</a:t>
            </a:r>
            <a:r>
              <a:rPr lang="en-US" dirty="0"/>
              <a:t>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komponenti</a:t>
            </a:r>
            <a:r>
              <a:rPr lang="en-US" dirty="0"/>
              <a:t> </a:t>
            </a:r>
            <a:r>
              <a:rPr lang="en-US" dirty="0" err="1"/>
              <a:t>sportske</a:t>
            </a:r>
            <a:r>
              <a:rPr lang="en-US" dirty="0"/>
              <a:t> </a:t>
            </a:r>
            <a:r>
              <a:rPr lang="en-US" dirty="0" err="1"/>
              <a:t>trijade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Gde</a:t>
            </a:r>
            <a:r>
              <a:rPr lang="x-none" dirty="0" smtClean="0"/>
              <a:t> se </a:t>
            </a:r>
            <a:r>
              <a:rPr lang="x-none" smtClean="0"/>
              <a:t>najčešće javlja</a:t>
            </a:r>
            <a:r>
              <a:rPr lang="sr-Latn-R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u </a:t>
            </a:r>
            <a:r>
              <a:rPr lang="en-US" dirty="0" err="1"/>
              <a:t>sportovima</a:t>
            </a:r>
            <a:r>
              <a:rPr lang="en-US" dirty="0"/>
              <a:t> u </a:t>
            </a:r>
            <a:r>
              <a:rPr lang="en-US" dirty="0" err="1"/>
              <a:t>kojima</a:t>
            </a:r>
            <a:r>
              <a:rPr lang="en-US" dirty="0"/>
              <a:t> je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bitna</a:t>
            </a:r>
            <a:r>
              <a:rPr lang="en-US" dirty="0"/>
              <a:t> </a:t>
            </a:r>
            <a:r>
              <a:rPr lang="en-US" dirty="0" err="1"/>
              <a:t>telesna</a:t>
            </a:r>
            <a:r>
              <a:rPr lang="en-US" dirty="0"/>
              <a:t> </a:t>
            </a:r>
            <a:r>
              <a:rPr lang="en-US" dirty="0" err="1"/>
              <a:t>kompozicija</a:t>
            </a:r>
            <a:r>
              <a:rPr lang="en-US" dirty="0"/>
              <a:t>, </a:t>
            </a:r>
            <a:r>
              <a:rPr lang="en-US" dirty="0" err="1"/>
              <a:t>odn</a:t>
            </a:r>
            <a:r>
              <a:rPr lang="en-US" dirty="0"/>
              <a:t> </a:t>
            </a:r>
            <a:r>
              <a:rPr lang="en-US" dirty="0" err="1">
                <a:solidFill>
                  <a:srgbClr val="92D050"/>
                </a:solidFill>
              </a:rPr>
              <a:t>estetska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komponenta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nastupa</a:t>
            </a:r>
            <a:r>
              <a:rPr lang="en-US" dirty="0">
                <a:solidFill>
                  <a:srgbClr val="92D050"/>
                </a:solidFill>
              </a:rPr>
              <a:t>, </a:t>
            </a:r>
            <a:r>
              <a:rPr lang="en-US" dirty="0"/>
              <a:t>mala </a:t>
            </a:r>
            <a:r>
              <a:rPr lang="en-US" dirty="0" err="1"/>
              <a:t>telesna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, </a:t>
            </a:r>
            <a:endParaRPr lang="x-none" dirty="0" smtClean="0"/>
          </a:p>
          <a:p>
            <a:pPr algn="just"/>
            <a:r>
              <a:rPr lang="en-US" dirty="0" err="1" smtClean="0"/>
              <a:t>sportovi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kojima</a:t>
            </a:r>
            <a:r>
              <a:rPr lang="en-US" dirty="0"/>
              <a:t> se </a:t>
            </a:r>
            <a:r>
              <a:rPr lang="en-US" dirty="0" err="1">
                <a:solidFill>
                  <a:srgbClr val="FFC000"/>
                </a:solidFill>
              </a:rPr>
              <a:t>nastup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ocenjuje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subjektivno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gimnastika</a:t>
            </a:r>
            <a:r>
              <a:rPr lang="en-US" dirty="0"/>
              <a:t>, </a:t>
            </a:r>
            <a:r>
              <a:rPr lang="en-US" dirty="0" err="1"/>
              <a:t>umetničko</a:t>
            </a:r>
            <a:r>
              <a:rPr lang="en-US" dirty="0"/>
              <a:t> </a:t>
            </a:r>
            <a:r>
              <a:rPr lang="en-US" dirty="0" err="1"/>
              <a:t>klizanje</a:t>
            </a:r>
            <a:r>
              <a:rPr lang="en-US" dirty="0"/>
              <a:t>, </a:t>
            </a:r>
            <a:r>
              <a:rPr lang="en-US" dirty="0" err="1"/>
              <a:t>ples</a:t>
            </a:r>
            <a:r>
              <a:rPr lang="en-US" dirty="0"/>
              <a:t>, </a:t>
            </a:r>
            <a:r>
              <a:rPr lang="en-US" dirty="0" err="1"/>
              <a:t>umetničko</a:t>
            </a:r>
            <a:r>
              <a:rPr lang="en-US" dirty="0"/>
              <a:t> </a:t>
            </a:r>
            <a:r>
              <a:rPr lang="en-US" dirty="0" err="1"/>
              <a:t>plivanje</a:t>
            </a:r>
            <a:r>
              <a:rPr lang="en-US" dirty="0"/>
              <a:t>, </a:t>
            </a:r>
            <a:r>
              <a:rPr lang="en-US" dirty="0" err="1"/>
              <a:t>aerobik</a:t>
            </a:r>
            <a:r>
              <a:rPr lang="en-US" dirty="0"/>
              <a:t>), </a:t>
            </a:r>
            <a:endParaRPr lang="x-none" dirty="0" smtClean="0"/>
          </a:p>
          <a:p>
            <a:pPr algn="just"/>
            <a:r>
              <a:rPr lang="en-US" dirty="0" smtClean="0"/>
              <a:t>u </a:t>
            </a:r>
            <a:r>
              <a:rPr lang="en-US" dirty="0" err="1">
                <a:solidFill>
                  <a:srgbClr val="00B0F0"/>
                </a:solidFill>
              </a:rPr>
              <a:t>sportovima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izdržljivosti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takodje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malu</a:t>
            </a:r>
            <a:r>
              <a:rPr lang="en-US" dirty="0"/>
              <a:t> </a:t>
            </a:r>
            <a:r>
              <a:rPr lang="en-US" dirty="0" err="1"/>
              <a:t>telesnu</a:t>
            </a:r>
            <a:r>
              <a:rPr lang="en-US" dirty="0"/>
              <a:t> </a:t>
            </a:r>
            <a:r>
              <a:rPr lang="en-US" dirty="0" err="1"/>
              <a:t>masu</a:t>
            </a:r>
            <a:r>
              <a:rPr lang="en-US" dirty="0"/>
              <a:t> (</a:t>
            </a:r>
            <a:r>
              <a:rPr lang="en-US" dirty="0" err="1"/>
              <a:t>trčanje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duge</a:t>
            </a:r>
            <a:r>
              <a:rPr lang="en-US" dirty="0"/>
              <a:t> </a:t>
            </a:r>
            <a:r>
              <a:rPr lang="en-US" dirty="0" err="1"/>
              <a:t>staze</a:t>
            </a:r>
            <a:r>
              <a:rPr lang="en-US" dirty="0"/>
              <a:t>, </a:t>
            </a:r>
            <a:r>
              <a:rPr lang="en-US" dirty="0" err="1"/>
              <a:t>biciklizam</a:t>
            </a:r>
            <a:r>
              <a:rPr lang="en-US" dirty="0"/>
              <a:t>, </a:t>
            </a:r>
            <a:r>
              <a:rPr lang="en-US" dirty="0" err="1"/>
              <a:t>kros-kantri</a:t>
            </a:r>
            <a:r>
              <a:rPr lang="en-US" dirty="0"/>
              <a:t> </a:t>
            </a:r>
            <a:r>
              <a:rPr lang="en-US" dirty="0" err="1"/>
              <a:t>skijanje</a:t>
            </a:r>
            <a:r>
              <a:rPr lang="en-US" dirty="0"/>
              <a:t>), </a:t>
            </a:r>
            <a:endParaRPr lang="x-none" dirty="0" smtClean="0"/>
          </a:p>
          <a:p>
            <a:pPr algn="just"/>
            <a:r>
              <a:rPr lang="en-US" dirty="0" err="1" smtClean="0"/>
              <a:t>sportovi</a:t>
            </a:r>
            <a:r>
              <a:rPr lang="en-US" dirty="0" smtClean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posebnu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tesnu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opremu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za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takmičenje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napr</a:t>
            </a:r>
            <a:r>
              <a:rPr lang="en-US" dirty="0"/>
              <a:t>. </a:t>
            </a:r>
            <a:r>
              <a:rPr lang="en-US" dirty="0" err="1"/>
              <a:t>odbojka</a:t>
            </a:r>
            <a:r>
              <a:rPr lang="en-US" dirty="0"/>
              <a:t>, </a:t>
            </a:r>
            <a:r>
              <a:rPr lang="en-US" dirty="0" err="1"/>
              <a:t>plivanje</a:t>
            </a:r>
            <a:r>
              <a:rPr lang="en-US" dirty="0"/>
              <a:t>, </a:t>
            </a:r>
            <a:r>
              <a:rPr lang="en-US" dirty="0" err="1"/>
              <a:t>ronjenje</a:t>
            </a:r>
            <a:r>
              <a:rPr lang="en-US" dirty="0"/>
              <a:t>, </a:t>
            </a:r>
            <a:r>
              <a:rPr lang="en-US" dirty="0" err="1"/>
              <a:t>čirliding</a:t>
            </a:r>
            <a:r>
              <a:rPr lang="en-US" dirty="0" smtClean="0"/>
              <a:t>)</a:t>
            </a:r>
            <a:endParaRPr lang="x-none" dirty="0"/>
          </a:p>
          <a:p>
            <a:pPr algn="just"/>
            <a:r>
              <a:rPr lang="en-US" dirty="0" err="1" smtClean="0"/>
              <a:t>sportovi</a:t>
            </a:r>
            <a:r>
              <a:rPr lang="en-US" dirty="0" smtClean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>
                <a:solidFill>
                  <a:srgbClr val="00B050"/>
                </a:solidFill>
              </a:rPr>
              <a:t>težinske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kategorije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napr</a:t>
            </a:r>
            <a:r>
              <a:rPr lang="en-US" dirty="0"/>
              <a:t>. </a:t>
            </a:r>
            <a:r>
              <a:rPr lang="en-US" dirty="0" err="1"/>
              <a:t>konjički</a:t>
            </a:r>
            <a:r>
              <a:rPr lang="en-US" dirty="0"/>
              <a:t> sport, </a:t>
            </a:r>
            <a:r>
              <a:rPr lang="en-US" dirty="0" err="1"/>
              <a:t>borilačke</a:t>
            </a:r>
            <a:r>
              <a:rPr lang="en-US" dirty="0"/>
              <a:t> </a:t>
            </a:r>
            <a:r>
              <a:rPr lang="en-US" dirty="0" err="1"/>
              <a:t>veštine</a:t>
            </a:r>
            <a:r>
              <a:rPr lang="en-US" dirty="0"/>
              <a:t>, </a:t>
            </a:r>
            <a:r>
              <a:rPr lang="en-US" dirty="0" err="1" smtClean="0"/>
              <a:t>veslanje</a:t>
            </a:r>
            <a:r>
              <a:rPr lang="sr-Latn-R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err="1" smtClean="0">
                <a:latin typeface="Times New Roman"/>
                <a:ea typeface="Calibri"/>
                <a:cs typeface="Times New Roman"/>
              </a:rPr>
              <a:t>Sportovi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Calibri"/>
                <a:cs typeface="Times New Roman"/>
              </a:rPr>
              <a:t>sa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Calibri"/>
                <a:cs typeface="Times New Roman"/>
              </a:rPr>
              <a:t>većom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Calibri"/>
                <a:cs typeface="Times New Roman"/>
              </a:rPr>
              <a:t>učestalošću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Calibri"/>
                <a:cs typeface="Times New Roman"/>
              </a:rPr>
              <a:t>menstrualnih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Calibri"/>
                <a:cs typeface="Times New Roman"/>
              </a:rPr>
              <a:t>poremećaja</a:t>
            </a:r>
            <a:endParaRPr lang="en-US" sz="3600" dirty="0">
              <a:ea typeface="Calibri"/>
              <a:cs typeface="Times New Roman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31620" y="2247106"/>
          <a:ext cx="6080760" cy="2699004"/>
        </p:xfrm>
        <a:graphic>
          <a:graphicData uri="http://schemas.openxmlformats.org/drawingml/2006/table">
            <a:tbl>
              <a:tblPr/>
              <a:tblGrid>
                <a:gridCol w="3040380"/>
                <a:gridCol w="304038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 smtClean="0">
                          <a:solidFill>
                            <a:srgbClr val="92D050"/>
                          </a:solidFill>
                          <a:latin typeface="Times New Roman"/>
                        </a:rPr>
                        <a:t>Umetnički</a:t>
                      </a:r>
                      <a:r>
                        <a:rPr lang="en-US" sz="1400" dirty="0" smtClean="0">
                          <a:solidFill>
                            <a:srgbClr val="92D05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92D050"/>
                          </a:solidFill>
                          <a:latin typeface="Times New Roman"/>
                        </a:rPr>
                        <a:t>sportovi</a:t>
                      </a:r>
                      <a:r>
                        <a:rPr lang="en-US" sz="1400" dirty="0">
                          <a:solidFill>
                            <a:srgbClr val="92D050"/>
                          </a:solidFill>
                          <a:latin typeface="Times New Roman"/>
                        </a:rPr>
                        <a:t> </a:t>
                      </a:r>
                      <a:endParaRPr lang="en-US" sz="1100" dirty="0">
                        <a:solidFill>
                          <a:srgbClr val="92D05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Ples, sportska gimnastika, ritmička gimnastika, umetničko klizanje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Sportovi</a:t>
                      </a:r>
                      <a:r>
                        <a:rPr lang="en-US" sz="14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izdržljivosti</a:t>
                      </a:r>
                      <a:r>
                        <a:rPr lang="en-US" sz="14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u </a:t>
                      </a:r>
                      <a:r>
                        <a:rPr lang="en-US" sz="1400" dirty="0" err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kojima</a:t>
                      </a:r>
                      <a:r>
                        <a:rPr lang="en-US" sz="14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je </a:t>
                      </a:r>
                      <a:r>
                        <a:rPr lang="en-US" sz="1400" dirty="0" err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poželjna</a:t>
                      </a:r>
                      <a:r>
                        <a:rPr lang="en-US" sz="14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mala </a:t>
                      </a:r>
                      <a:r>
                        <a:rPr lang="en-US" sz="1400" dirty="0" err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telesna</a:t>
                      </a:r>
                      <a:r>
                        <a:rPr lang="en-US" sz="14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masa</a:t>
                      </a:r>
                      <a:endParaRPr lang="en-US" sz="11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Atletska trčanja na duže distance, biciklizam, nordijsko trčanje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Sportovi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u </a:t>
                      </a:r>
                      <a:r>
                        <a:rPr lang="en-US" sz="1400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kojima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se </a:t>
                      </a:r>
                      <a:r>
                        <a:rPr lang="en-US" sz="1400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za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vreme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takmičenja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koristi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oprema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koja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u </a:t>
                      </a:r>
                      <a:r>
                        <a:rPr lang="en-US" sz="1400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većoj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meri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otkriva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telo</a:t>
                      </a:r>
                      <a:endParaRPr lang="en-US" sz="11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Odbojka, borilačke veštine, veslanje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Sportovi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u </a:t>
                      </a:r>
                      <a:r>
                        <a:rPr lang="en-US" sz="1400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kojima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se </a:t>
                      </a:r>
                      <a:r>
                        <a:rPr lang="en-US" sz="1400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koriste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težinske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kategorije</a:t>
                      </a:r>
                      <a:endParaRPr lang="en-US" sz="1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Borilačke veštine, jahanje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Sportovi rane specijalizacije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Umetničko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klizanje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sportska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ritmička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gimnastika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skokovi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u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vodu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390525" y="-406400"/>
            <a:ext cx="5553075" cy="323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Резултат слика за slike gimnastičar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653136"/>
            <a:ext cx="2335610" cy="1527764"/>
          </a:xfrm>
          <a:prstGeom prst="rect">
            <a:avLst/>
          </a:prstGeom>
          <a:noFill/>
        </p:spPr>
      </p:pic>
      <p:pic>
        <p:nvPicPr>
          <p:cNvPr id="1028" name="Picture 4" descr="Резултат слика за slike gimnastičar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2520280" cy="1417658"/>
          </a:xfrm>
          <a:prstGeom prst="rect">
            <a:avLst/>
          </a:prstGeom>
          <a:noFill/>
        </p:spPr>
      </p:pic>
      <p:pic>
        <p:nvPicPr>
          <p:cNvPr id="1030" name="Picture 6" descr="Резултат слика за slike gimnastičark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1905000" cy="2667000"/>
          </a:xfrm>
          <a:prstGeom prst="rect">
            <a:avLst/>
          </a:prstGeom>
          <a:noFill/>
        </p:spPr>
      </p:pic>
      <p:pic>
        <p:nvPicPr>
          <p:cNvPr id="1032" name="Picture 8" descr="Резултат слика за slike gimnastičark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980728"/>
            <a:ext cx="2529281" cy="1752573"/>
          </a:xfrm>
          <a:prstGeom prst="rect">
            <a:avLst/>
          </a:prstGeom>
          <a:noFill/>
        </p:spPr>
      </p:pic>
      <p:pic>
        <p:nvPicPr>
          <p:cNvPr id="1038" name="Picture 14" descr="Резултат слика за sportistkinje veslačice sli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764704"/>
            <a:ext cx="2952328" cy="1995203"/>
          </a:xfrm>
          <a:prstGeom prst="rect">
            <a:avLst/>
          </a:prstGeom>
          <a:noFill/>
        </p:spPr>
      </p:pic>
      <p:pic>
        <p:nvPicPr>
          <p:cNvPr id="1040" name="Picture 16" descr="Резултат слика за sportistkinje veslačice slik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2996952"/>
            <a:ext cx="2171700" cy="1466851"/>
          </a:xfrm>
          <a:prstGeom prst="rect">
            <a:avLst/>
          </a:prstGeom>
          <a:noFill/>
        </p:spPr>
      </p:pic>
      <p:pic>
        <p:nvPicPr>
          <p:cNvPr id="1042" name="Picture 18" descr="Резултат слика за sportistkinje veslačice slik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7" y="2875438"/>
            <a:ext cx="2392265" cy="1345650"/>
          </a:xfrm>
          <a:prstGeom prst="rect">
            <a:avLst/>
          </a:prstGeom>
          <a:noFill/>
        </p:spPr>
      </p:pic>
      <p:pic>
        <p:nvPicPr>
          <p:cNvPr id="1044" name="Picture 20" descr="Резултат слика за sportistkinje veslačice slik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4653136"/>
            <a:ext cx="2171700" cy="1466851"/>
          </a:xfrm>
          <a:prstGeom prst="rect">
            <a:avLst/>
          </a:prstGeom>
          <a:noFill/>
        </p:spPr>
      </p:pic>
      <p:pic>
        <p:nvPicPr>
          <p:cNvPr id="1046" name="Picture 22" descr="Резултат слика за sportistkinje veslačice slik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624" y="260648"/>
            <a:ext cx="1971598" cy="1331646"/>
          </a:xfrm>
          <a:prstGeom prst="rect">
            <a:avLst/>
          </a:prstGeom>
          <a:noFill/>
        </p:spPr>
      </p:pic>
      <p:pic>
        <p:nvPicPr>
          <p:cNvPr id="1048" name="Picture 24" descr="Резултат слика за sportistkinje veslačice slik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7904" y="2852936"/>
            <a:ext cx="2600325" cy="1752600"/>
          </a:xfrm>
          <a:prstGeom prst="rect">
            <a:avLst/>
          </a:prstGeom>
          <a:noFill/>
        </p:spPr>
      </p:pic>
      <p:pic>
        <p:nvPicPr>
          <p:cNvPr id="15" name="Picture 14" descr="adriana-lima_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7504" y="332656"/>
            <a:ext cx="1115616" cy="1164200"/>
          </a:xfrm>
          <a:prstGeom prst="rect">
            <a:avLst/>
          </a:prstGeom>
        </p:spPr>
      </p:pic>
      <p:pic>
        <p:nvPicPr>
          <p:cNvPr id="35842" name="Picture 2" descr="Резултат слика за odbojkasice slik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95936" y="4797152"/>
            <a:ext cx="2232248" cy="1672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1461</Words>
  <Application>Microsoft Office PowerPoint</Application>
  <PresentationFormat>On-screen Show (4:3)</PresentationFormat>
  <Paragraphs>181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ŽENSKA SPORTSKA TRIJADA</vt:lpstr>
      <vt:lpstr>Slide 2</vt:lpstr>
      <vt:lpstr>Slide 3</vt:lpstr>
      <vt:lpstr>Ženska sportska trijada</vt:lpstr>
      <vt:lpstr>Slide 5</vt:lpstr>
      <vt:lpstr>Slide 6</vt:lpstr>
      <vt:lpstr>Gde se najčešće javlja?</vt:lpstr>
      <vt:lpstr>Sportovi sa većom učestalošću menstrualnih poremećaja</vt:lpstr>
      <vt:lpstr>Slide 9</vt:lpstr>
      <vt:lpstr>Faktori koji mogu doprineti nastanku ovog sindroma</vt:lpstr>
      <vt:lpstr>Slide 11</vt:lpstr>
      <vt:lpstr>ACSM</vt:lpstr>
      <vt:lpstr>Slide 13</vt:lpstr>
      <vt:lpstr>Poremećaji ishrane </vt:lpstr>
      <vt:lpstr>Slide 15</vt:lpstr>
      <vt:lpstr>Etiologija poremećaja je multifaktorska</vt:lpstr>
      <vt:lpstr>Slide 17</vt:lpstr>
      <vt:lpstr>Anorexia nervosa </vt:lpstr>
      <vt:lpstr>Slide 19</vt:lpstr>
      <vt:lpstr>Bulimia neurosa</vt:lpstr>
      <vt:lpstr>Poremećaji menstrualnog ciklusa </vt:lpstr>
      <vt:lpstr>Slide 22</vt:lpstr>
      <vt:lpstr>Slide 23</vt:lpstr>
      <vt:lpstr>Slide 24</vt:lpstr>
      <vt:lpstr>Slide 25</vt:lpstr>
      <vt:lpstr>Exercise-Associated Amenorrhea – EAA</vt:lpstr>
      <vt:lpstr>Exercise-Associated Amenorrhea – EAA</vt:lpstr>
      <vt:lpstr>Slide 28</vt:lpstr>
      <vt:lpstr>Slide 29</vt:lpstr>
      <vt:lpstr>Poremećaj koštane gustine-osteoporoza </vt:lpstr>
      <vt:lpstr>Slide 31</vt:lpstr>
      <vt:lpstr>Faktori koji određuju gustinu kostiju </vt:lpstr>
      <vt:lpstr>Slide 33</vt:lpstr>
      <vt:lpstr>Slide 34</vt:lpstr>
      <vt:lpstr> </vt:lpstr>
      <vt:lpstr>Komplikacije osteoporoze </vt:lpstr>
      <vt:lpstr>Prevencija</vt:lpstr>
      <vt:lpstr>Slide 38</vt:lpstr>
      <vt:lpstr>Terapija </vt:lpstr>
      <vt:lpstr>Zaključak </vt:lpstr>
      <vt:lpstr>Slide 41</vt:lpstr>
      <vt:lpstr>Slide 42</vt:lpstr>
      <vt:lpstr>Slide 43</vt:lpstr>
      <vt:lpstr>Slide 44</vt:lpstr>
      <vt:lpstr>Posledice po zdravlje  Female Athlete Triad &amp; Components</vt:lpstr>
      <vt:lpstr>Физичка активност може да замени сваки лек, али ни један лек не може да замени физичку активност.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ŽENSKA SPORTSKA TRIJADA</dc:title>
  <dc:creator>User</dc:creator>
  <cp:lastModifiedBy>User</cp:lastModifiedBy>
  <cp:revision>32</cp:revision>
  <dcterms:created xsi:type="dcterms:W3CDTF">2017-05-09T08:55:26Z</dcterms:created>
  <dcterms:modified xsi:type="dcterms:W3CDTF">2017-05-11T21:02:51Z</dcterms:modified>
</cp:coreProperties>
</file>