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C722-4236-46A3-804B-B270F5A0BBCB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70F-EF95-45B7-9541-D494BF173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C722-4236-46A3-804B-B270F5A0BBCB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70F-EF95-45B7-9541-D494BF173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C722-4236-46A3-804B-B270F5A0BBCB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70F-EF95-45B7-9541-D494BF173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C722-4236-46A3-804B-B270F5A0BBCB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70F-EF95-45B7-9541-D494BF173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C722-4236-46A3-804B-B270F5A0BBCB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70F-EF95-45B7-9541-D494BF173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C722-4236-46A3-804B-B270F5A0BBCB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70F-EF95-45B7-9541-D494BF173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C722-4236-46A3-804B-B270F5A0BBCB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70F-EF95-45B7-9541-D494BF173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C722-4236-46A3-804B-B270F5A0BBCB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70F-EF95-45B7-9541-D494BF173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C722-4236-46A3-804B-B270F5A0BBCB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70F-EF95-45B7-9541-D494BF173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C722-4236-46A3-804B-B270F5A0BBCB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70F-EF95-45B7-9541-D494BF173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C722-4236-46A3-804B-B270F5A0BBCB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70F-EF95-45B7-9541-D494BF173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0C722-4236-46A3-804B-B270F5A0BBCB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5470F-EF95-45B7-9541-D494BF173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0070C0"/>
                </a:solidFill>
              </a:rPr>
              <a:t>TRETMAN SUDSKOMEDICINSKOG VEŠTAČENJA NA SUDU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sr-Latn-RS" dirty="0" smtClean="0"/>
              <a:t>iloš Jovanović, Aleksandar Medarević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0070C0"/>
                </a:solidFill>
              </a:rPr>
              <a:t>ODREĐIVANJE SUDSKOMEDICINSKOG VEŠTAKA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Č</a:t>
            </a:r>
            <a:r>
              <a:rPr lang="sr-Latn-RS" dirty="0" smtClean="0"/>
              <a:t>l. 114 ZKP ... </a:t>
            </a:r>
            <a:r>
              <a:rPr lang="en-US" dirty="0" smtClean="0"/>
              <a:t>J</a:t>
            </a:r>
            <a:r>
              <a:rPr lang="sr-Latn-RS" dirty="0" smtClean="0"/>
              <a:t>edan veštak, složeno veštačenje dva ili više veštaka ... </a:t>
            </a:r>
            <a:r>
              <a:rPr lang="en-US" dirty="0" smtClean="0"/>
              <a:t>V</a:t>
            </a:r>
            <a:r>
              <a:rPr lang="sr-Latn-RS" dirty="0" smtClean="0"/>
              <a:t>eštaci sa spiska stalnih veštaka ... </a:t>
            </a:r>
            <a:r>
              <a:rPr lang="en-US" dirty="0" smtClean="0"/>
              <a:t>S</a:t>
            </a:r>
            <a:r>
              <a:rPr lang="sr-Latn-RS" dirty="0" smtClean="0"/>
              <a:t>tručne ustanove ... </a:t>
            </a:r>
            <a:r>
              <a:rPr lang="en-US" dirty="0" smtClean="0"/>
              <a:t>D</a:t>
            </a:r>
            <a:r>
              <a:rPr lang="sr-Latn-RS" dirty="0" smtClean="0"/>
              <a:t>ržavni organi</a:t>
            </a:r>
          </a:p>
          <a:p>
            <a:r>
              <a:rPr lang="en-US" dirty="0" smtClean="0"/>
              <a:t>R</a:t>
            </a:r>
            <a:r>
              <a:rPr lang="sr-Latn-RS" dirty="0" smtClean="0"/>
              <a:t>ešenje za veštačenje sa predmetom i obimom veštačenja</a:t>
            </a:r>
          </a:p>
          <a:p>
            <a:r>
              <a:rPr lang="en-US" dirty="0" smtClean="0"/>
              <a:t>V</a:t>
            </a:r>
            <a:r>
              <a:rPr lang="sr-Latn-RS" dirty="0" smtClean="0"/>
              <a:t>ešačenjem rukovodi sud, procesni sudija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sr-Latn-RS" dirty="0" smtClean="0">
                <a:solidFill>
                  <a:srgbClr val="FF0000"/>
                </a:solidFill>
              </a:rPr>
              <a:t>eštak se drži predmeta i obima veštačenja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0070C0"/>
                </a:solidFill>
              </a:rPr>
              <a:t>VRSTE I STEPENI SUDSKOMEDICINSKOG VEŠTAČENJA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sr-Latn-RS" dirty="0" smtClean="0"/>
              <a:t>ri </a:t>
            </a:r>
            <a:r>
              <a:rPr lang="sr-Latn-RS" dirty="0" smtClean="0"/>
              <a:t>svakoj </a:t>
            </a:r>
            <a:r>
              <a:rPr lang="sr-Latn-RS" dirty="0" smtClean="0"/>
              <a:t>delatnosti – hijerarhijski odnos</a:t>
            </a:r>
          </a:p>
          <a:p>
            <a:r>
              <a:rPr lang="en-US" dirty="0" smtClean="0"/>
              <a:t>I</a:t>
            </a:r>
            <a:r>
              <a:rPr lang="sr-Latn-RS" dirty="0" smtClean="0"/>
              <a:t>spitivač – viši stepen obrazovanja od ispitanika</a:t>
            </a:r>
          </a:p>
          <a:p>
            <a:r>
              <a:rPr lang="en-US" dirty="0" smtClean="0"/>
              <a:t>H</a:t>
            </a:r>
            <a:r>
              <a:rPr lang="sr-Latn-RS" dirty="0" smtClean="0"/>
              <a:t>ijerarhija sudova: opštinski, viši, apelacioni, vrhovni sud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sr-Latn-RS" dirty="0" smtClean="0">
                <a:solidFill>
                  <a:srgbClr val="FF0000"/>
                </a:solidFill>
              </a:rPr>
              <a:t>ijerarhijski odnos jedino ne važi kod SMV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sr-Latn-RS" dirty="0" smtClean="0">
                <a:solidFill>
                  <a:srgbClr val="FF0000"/>
                </a:solidFill>
              </a:rPr>
              <a:t>azlog: “...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sr-Latn-RS" dirty="0" smtClean="0">
                <a:solidFill>
                  <a:srgbClr val="FF0000"/>
                </a:solidFill>
              </a:rPr>
              <a:t>ez obzira ko ga izvodi, podleže slobodnoj oceni suda.”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0070C0"/>
                </a:solidFill>
              </a:rPr>
              <a:t>KONTRADIKTORNOST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sr-Latn-RS" dirty="0" smtClean="0"/>
              <a:t>ud traži SMV radi dobijanja medicinske istine, jer on sam </a:t>
            </a:r>
            <a:r>
              <a:rPr lang="sr-Latn-RS" dirty="0" smtClean="0">
                <a:solidFill>
                  <a:srgbClr val="FF0000"/>
                </a:solidFill>
              </a:rPr>
              <a:t>ne poseduje medicinsko znanje</a:t>
            </a:r>
          </a:p>
          <a:p>
            <a:r>
              <a:rPr lang="en-US" dirty="0" smtClean="0"/>
              <a:t>T</a:t>
            </a:r>
            <a:r>
              <a:rPr lang="sr-Latn-RS" dirty="0" smtClean="0"/>
              <a:t>aj isti sud to naručeno SMV podvrgava </a:t>
            </a:r>
            <a:r>
              <a:rPr lang="sr-Latn-RS" dirty="0" smtClean="0">
                <a:solidFill>
                  <a:srgbClr val="FF0000"/>
                </a:solidFill>
              </a:rPr>
              <a:t>“svojoj slobodnoj proceni”</a:t>
            </a:r>
            <a:r>
              <a:rPr lang="sr-Latn-RS" dirty="0" smtClean="0"/>
              <a:t> i da ga prihvati ili ne prihvati, iako u procesnom sudu ne sedi ni jedan medicinski stručnjak</a:t>
            </a:r>
          </a:p>
          <a:p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0070C0"/>
                </a:solidFill>
              </a:rPr>
              <a:t>PREDLOG HIJERARHIJE SUDSKOMEDICINSKIH VEŠTAČENJA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</a:t>
            </a:r>
            <a:r>
              <a:rPr lang="sr-Latn-RS" dirty="0" smtClean="0">
                <a:solidFill>
                  <a:srgbClr val="FF0000"/>
                </a:solidFill>
              </a:rPr>
              <a:t>ekar opšte medicine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sr-Latn-RS" dirty="0" smtClean="0">
                <a:solidFill>
                  <a:srgbClr val="FF0000"/>
                </a:solidFill>
              </a:rPr>
              <a:t>pecijalista različitih grana medicine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sr-Latn-RS" dirty="0" smtClean="0">
                <a:solidFill>
                  <a:srgbClr val="FF0000"/>
                </a:solidFill>
              </a:rPr>
              <a:t>egistar medicinskih nauka specijalista,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sr-Latn-RS" dirty="0" smtClean="0">
                <a:solidFill>
                  <a:srgbClr val="FF0000"/>
                </a:solidFill>
              </a:rPr>
              <a:t>oktor medicinskih nauka specijalista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sr-Latn-RS" dirty="0" smtClean="0">
                <a:solidFill>
                  <a:srgbClr val="FF0000"/>
                </a:solidFill>
              </a:rPr>
              <a:t>ocent specijalista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sr-Latn-RS" dirty="0" smtClean="0">
                <a:solidFill>
                  <a:srgbClr val="FF0000"/>
                </a:solidFill>
              </a:rPr>
              <a:t>rofesor specijalista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sr-Latn-RS" dirty="0" smtClean="0">
                <a:solidFill>
                  <a:srgbClr val="FF0000"/>
                </a:solidFill>
              </a:rPr>
              <a:t>im veštaka (stručna ustanova, državni organ)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sr-Latn-RS" dirty="0" smtClean="0">
                <a:solidFill>
                  <a:srgbClr val="FF0000"/>
                </a:solidFill>
              </a:rPr>
              <a:t>udskomedicinski odbor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0070C0"/>
                </a:solidFill>
              </a:rPr>
              <a:t>POŠTOVANJE HIJERARHIJSKOG NIZA SMV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</a:t>
            </a:r>
            <a:r>
              <a:rPr lang="sr-Latn-RS" dirty="0" smtClean="0"/>
              <a:t>asniva se na znanju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rema složenosti SMV angažuje nekog iz ovog niza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sr-Latn-RS" dirty="0" smtClean="0">
                <a:solidFill>
                  <a:srgbClr val="FF0000"/>
                </a:solidFill>
              </a:rPr>
              <a:t>dekvatna veštačenja još na samom početku, bez potrebe za dopunskim i naknadnim veštačenjima</a:t>
            </a:r>
          </a:p>
          <a:p>
            <a:r>
              <a:rPr lang="en-US" dirty="0" smtClean="0"/>
              <a:t>S</a:t>
            </a:r>
            <a:r>
              <a:rPr lang="sr-Latn-RS" dirty="0" smtClean="0"/>
              <a:t>kraćenje vremena trajanja suđenja</a:t>
            </a:r>
          </a:p>
          <a:p>
            <a:r>
              <a:rPr lang="en-US" dirty="0" smtClean="0"/>
              <a:t>S</a:t>
            </a:r>
            <a:r>
              <a:rPr lang="sr-Latn-RS" dirty="0" smtClean="0"/>
              <a:t>manjivanje materijalnih troškova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0070C0"/>
                </a:solidFill>
              </a:rPr>
              <a:t>SUDSKOMEDICINSKO VEŠTAČENJE NA SUDU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</a:t>
            </a:r>
            <a:r>
              <a:rPr lang="sr-Latn-RS" dirty="0" smtClean="0"/>
              <a:t>smeno – diktiranjem u zapisnik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ismeno – dovoljan broj primeraka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risustvo glavnoj raspravi radi odbrane svog veštačenja</a:t>
            </a:r>
          </a:p>
          <a:p>
            <a:r>
              <a:rPr lang="en-US" dirty="0" smtClean="0"/>
              <a:t>O</a:t>
            </a:r>
            <a:r>
              <a:rPr lang="sr-Latn-RS" dirty="0" smtClean="0"/>
              <a:t>dgovor na pitanja sudije, branioca, stručnih savetnika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sr-Latn-RS" dirty="0" smtClean="0">
                <a:solidFill>
                  <a:srgbClr val="FF0000"/>
                </a:solidFill>
              </a:rPr>
              <a:t>itanja u vezi sa predmetom veštačenja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rocenjuje sudija</a:t>
            </a:r>
          </a:p>
          <a:p>
            <a:endParaRPr lang="sr-Latn-RS" dirty="0" smtClean="0"/>
          </a:p>
          <a:p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0070C0"/>
                </a:solidFill>
              </a:rPr>
              <a:t>SUDSKOMEDICINSKO VEŠTAČENJE NA SUDU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</a:t>
            </a:r>
            <a:r>
              <a:rPr lang="sr-Latn-RS" dirty="0" smtClean="0"/>
              <a:t>aključci i mišljenje u SMV moraju da proizilaze iz nalaza</a:t>
            </a:r>
          </a:p>
          <a:p>
            <a:r>
              <a:rPr lang="en-US" dirty="0" smtClean="0"/>
              <a:t>N</a:t>
            </a:r>
            <a:r>
              <a:rPr lang="sr-Latn-RS" dirty="0" smtClean="0"/>
              <a:t>alaz: medicinska domumentacija, sudski spisi, pregled oštećenog za potrebe veštačenja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0070C0"/>
                </a:solidFill>
              </a:rPr>
              <a:t>SUDSKOMEDICINSKO VEŠTAČENJE NA SUDU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sr-Latn-RS" dirty="0" smtClean="0"/>
              <a:t>itanja na sudu</a:t>
            </a:r>
          </a:p>
          <a:p>
            <a:r>
              <a:rPr lang="en-US" dirty="0" smtClean="0"/>
              <a:t>D</a:t>
            </a:r>
            <a:r>
              <a:rPr lang="sr-Latn-RS" dirty="0" smtClean="0"/>
              <a:t>a li se veštak slaže sa svojim veštačenjem dostavljenom sudu u pismenom obliku</a:t>
            </a:r>
          </a:p>
          <a:p>
            <a:r>
              <a:rPr lang="en-US" dirty="0" smtClean="0"/>
              <a:t>S</a:t>
            </a:r>
            <a:r>
              <a:rPr lang="sr-Latn-RS" dirty="0" smtClean="0"/>
              <a:t>lede pitanja branioca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sr-Latn-RS" dirty="0" smtClean="0">
                <a:solidFill>
                  <a:srgbClr val="FF0000"/>
                </a:solidFill>
              </a:rPr>
              <a:t>itanja branioca ranije dostavljena u vidu pismenog podneska</a:t>
            </a:r>
          </a:p>
          <a:p>
            <a:r>
              <a:rPr lang="en-US" dirty="0" smtClean="0"/>
              <a:t>N</a:t>
            </a:r>
            <a:r>
              <a:rPr lang="sr-Latn-RS" dirty="0" smtClean="0"/>
              <a:t>aknadna pitanja ali samo vezana za predmet veštačenja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0070C0"/>
                </a:solidFill>
              </a:rPr>
              <a:t>SUDSKOMEDICINSKO VEŠTAČENJE NA SUDU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lang="sr-Latn-RS" dirty="0" smtClean="0"/>
              <a:t>ajčešća pitanja branioca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sr-Latn-RS" dirty="0" smtClean="0">
                <a:solidFill>
                  <a:srgbClr val="FF0000"/>
                </a:solidFill>
              </a:rPr>
              <a:t>o je prisustvovao SMV od zainteresovanih strana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0070C0"/>
                </a:solidFill>
              </a:rPr>
              <a:t>PRISUSTVO SAČINJAVANJU VEŠTAČENJA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</a:t>
            </a:r>
            <a:r>
              <a:rPr lang="sr-Latn-RS" dirty="0" smtClean="0"/>
              <a:t> rešenju za veštačenje nekada stoji: da je veštak dužan da obavesti učesnike u postupku o vremenu i mestu održavanja veštačenja</a:t>
            </a:r>
          </a:p>
          <a:p>
            <a:r>
              <a:rPr lang="sr-Latn-RS" dirty="0" smtClean="0"/>
              <a:t>Čl. 269 ZPP  “... </a:t>
            </a:r>
            <a:r>
              <a:rPr lang="en-US" dirty="0" smtClean="0"/>
              <a:t>D</a:t>
            </a:r>
            <a:r>
              <a:rPr lang="sr-Latn-RS" dirty="0" smtClean="0"/>
              <a:t>a će sud u rešenju da upozori veštaka da je dužan da obavesti stranke o danu određenom za veštačenje, </a:t>
            </a:r>
            <a:r>
              <a:rPr lang="sr-Latn-RS" dirty="0" smtClean="0">
                <a:solidFill>
                  <a:srgbClr val="FF0000"/>
                </a:solidFill>
              </a:rPr>
              <a:t>ako je njihovo prisustvo potrebno...”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0070C0"/>
                </a:solidFill>
              </a:rPr>
              <a:t>DOKAZNE RADNJE NA SUDU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Saslušanje okrivljenog</a:t>
            </a:r>
          </a:p>
          <a:p>
            <a:r>
              <a:rPr lang="en-US" dirty="0" smtClean="0"/>
              <a:t>I</a:t>
            </a:r>
            <a:r>
              <a:rPr lang="sr-Latn-RS" dirty="0" smtClean="0"/>
              <a:t>spitivanje svedoka</a:t>
            </a:r>
          </a:p>
          <a:p>
            <a:r>
              <a:rPr lang="en-US" dirty="0" smtClean="0"/>
              <a:t>U</a:t>
            </a:r>
            <a:r>
              <a:rPr lang="sr-Latn-RS" dirty="0" smtClean="0"/>
              <a:t>viđaj</a:t>
            </a:r>
          </a:p>
          <a:p>
            <a:r>
              <a:rPr lang="en-US" dirty="0" smtClean="0"/>
              <a:t>R</a:t>
            </a:r>
            <a:r>
              <a:rPr lang="sr-Latn-RS" dirty="0" smtClean="0"/>
              <a:t>ekonstrukcija događaja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rivremeno oduzimanje predmeta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retres</a:t>
            </a:r>
          </a:p>
          <a:p>
            <a:r>
              <a:rPr lang="en-US" dirty="0" smtClean="0"/>
              <a:t>U</a:t>
            </a:r>
            <a:r>
              <a:rPr lang="sr-Latn-RS" dirty="0" smtClean="0"/>
              <a:t>zimanje uzoraka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sr-Latn-RS" dirty="0" smtClean="0">
                <a:solidFill>
                  <a:srgbClr val="FF0000"/>
                </a:solidFill>
              </a:rPr>
              <a:t>eštačenje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0070C0"/>
                </a:solidFill>
              </a:rPr>
              <a:t>IZRADA SUDSKOMEDICINSKOG VEŠTAČENJA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sr-Latn-RS" dirty="0" smtClean="0"/>
              <a:t>astoji se iz tri dela: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roučavanje sudskomedicinske dokumentacije i sudskih spisa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regled pacijenta (oštećenog)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ismeno sačinjavanje veštačenja sa davanjem mišljenja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0070C0"/>
                </a:solidFill>
              </a:rPr>
              <a:t>KOM OD OVA TRI DELA VEŠTAČENJA DA PRISUSTVUJU ZAINTERESOVANI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Proučavanju medicinske dokumentacije i sudskih spisa?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sr-Latn-RS" dirty="0" smtClean="0">
                <a:solidFill>
                  <a:srgbClr val="FF0000"/>
                </a:solidFill>
              </a:rPr>
              <a:t>eizvodljivo!</a:t>
            </a:r>
          </a:p>
          <a:p>
            <a:r>
              <a:rPr lang="sr-Latn-RS" dirty="0" smtClean="0"/>
              <a:t>U ordinaciji pri pregledu pacijenta? 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sr-Latn-RS" dirty="0" smtClean="0">
                <a:solidFill>
                  <a:srgbClr val="FF0000"/>
                </a:solidFill>
              </a:rPr>
              <a:t>rivatnost pacijenta – nedozvoljivo!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ismeno sačinjavanje veštačenja i davanje mišljenja?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sr-Latn-RS" dirty="0" smtClean="0">
                <a:solidFill>
                  <a:srgbClr val="FF0000"/>
                </a:solidFill>
              </a:rPr>
              <a:t>emoguće!</a:t>
            </a:r>
          </a:p>
          <a:p>
            <a:r>
              <a:rPr lang="en-US" dirty="0" smtClean="0"/>
              <a:t>Z</a:t>
            </a:r>
            <a:r>
              <a:rPr lang="sr-Latn-RS" dirty="0" smtClean="0"/>
              <a:t>nači neka druga veštačenja (geološka, ekonomska – da), </a:t>
            </a:r>
            <a:r>
              <a:rPr lang="sr-Latn-RS" dirty="0" smtClean="0">
                <a:solidFill>
                  <a:srgbClr val="FF0000"/>
                </a:solidFill>
              </a:rPr>
              <a:t>SMV – ne!</a:t>
            </a:r>
          </a:p>
          <a:p>
            <a:r>
              <a:rPr lang="sr-Latn-RS" dirty="0" smtClean="0"/>
              <a:t>Verovatno automatizam u rešenju.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 </a:t>
            </a:r>
            <a:r>
              <a:rPr lang="sr-Latn-RS" dirty="0" smtClean="0">
                <a:solidFill>
                  <a:srgbClr val="0070C0"/>
                </a:solidFill>
              </a:rPr>
              <a:t>MIŠLJENJE IZNETO U VEŠTAČENJU I MEDICINSKI NALAZ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</a:t>
            </a:r>
            <a:r>
              <a:rPr lang="sr-Latn-RS" dirty="0" smtClean="0"/>
              <a:t>ravni zastupnik kome mišljenje iz veštačenja ne odgovara često </a:t>
            </a:r>
            <a:r>
              <a:rPr lang="sr-Latn-RS" dirty="0" smtClean="0">
                <a:solidFill>
                  <a:srgbClr val="FF0000"/>
                </a:solidFill>
              </a:rPr>
              <a:t>daje istu vrednost nekom medicinskom nalazu i mišljenju iz veštačenja</a:t>
            </a:r>
          </a:p>
          <a:p>
            <a:r>
              <a:rPr lang="en-US" dirty="0" smtClean="0"/>
              <a:t>M</a:t>
            </a:r>
            <a:r>
              <a:rPr lang="sr-Latn-RS" dirty="0" smtClean="0"/>
              <a:t>edicinski nalaz predstavlja samo jedan od postojećih stručnih nalaza</a:t>
            </a:r>
          </a:p>
          <a:p>
            <a:r>
              <a:rPr lang="en-US" dirty="0" smtClean="0"/>
              <a:t>M</a:t>
            </a:r>
            <a:r>
              <a:rPr lang="sr-Latn-RS" dirty="0" smtClean="0"/>
              <a:t>išljenje iz veštačenja proizilazi iz svih tih nalaza i pedstavlja njihovu analizu i sintezu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sr-Latn-RS" dirty="0" smtClean="0">
                <a:solidFill>
                  <a:srgbClr val="FF0000"/>
                </a:solidFill>
              </a:rPr>
              <a:t>išljenje sudskomedicinskog veštaka je iznad svakog od ovih pojedinačnih medicinskih nalaza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Z</a:t>
            </a:r>
            <a:r>
              <a:rPr lang="sr-Latn-RS" dirty="0" smtClean="0">
                <a:solidFill>
                  <a:srgbClr val="0070C0"/>
                </a:solidFill>
              </a:rPr>
              <a:t>LOUPOTREBA NA SUDU – PRIMER IZ PRAKSE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lang="sr-Latn-RS" dirty="0" smtClean="0"/>
              <a:t>a radnom mestu opiljak u oko – </a:t>
            </a:r>
            <a:r>
              <a:rPr lang="sr-Latn-RS" dirty="0" smtClean="0">
                <a:solidFill>
                  <a:srgbClr val="FF0000"/>
                </a:solidFill>
              </a:rPr>
              <a:t>strano telo i erozija rožnjače</a:t>
            </a:r>
          </a:p>
          <a:p>
            <a:r>
              <a:rPr lang="en-US" dirty="0" smtClean="0"/>
              <a:t>U</a:t>
            </a:r>
            <a:r>
              <a:rPr lang="sr-Latn-RS" dirty="0" smtClean="0"/>
              <a:t> oftalmološkoj ambulanti odstranjeno na uobičajeni način</a:t>
            </a:r>
          </a:p>
          <a:p>
            <a:r>
              <a:rPr lang="en-US" dirty="0" smtClean="0"/>
              <a:t>A</a:t>
            </a:r>
            <a:r>
              <a:rPr lang="sr-Latn-RS" dirty="0" smtClean="0"/>
              <a:t>mbulantno lečenje</a:t>
            </a:r>
          </a:p>
          <a:p>
            <a:r>
              <a:rPr lang="en-US" dirty="0" smtClean="0"/>
              <a:t>E</a:t>
            </a:r>
            <a:r>
              <a:rPr lang="sr-Latn-RS" dirty="0" smtClean="0"/>
              <a:t>pitelizacija za tri dana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sr-Latn-RS" dirty="0" smtClean="0">
                <a:solidFill>
                  <a:srgbClr val="FF0000"/>
                </a:solidFill>
              </a:rPr>
              <a:t>ez funkcionalnih i anatomskih oštećenja oka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0070C0"/>
                </a:solidFill>
              </a:rPr>
              <a:t>SUDSKOMEDICINSKO VEŠTAČENJE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</a:t>
            </a:r>
            <a:r>
              <a:rPr lang="sr-Latn-RS" dirty="0" smtClean="0">
                <a:solidFill>
                  <a:srgbClr val="FF0000"/>
                </a:solidFill>
              </a:rPr>
              <a:t>aka telesna povreda</a:t>
            </a:r>
          </a:p>
          <a:p>
            <a:r>
              <a:rPr lang="en-US" dirty="0" smtClean="0"/>
              <a:t>T</a:t>
            </a:r>
            <a:r>
              <a:rPr lang="sr-Latn-RS" dirty="0" smtClean="0"/>
              <a:t>o kažu sve knjige oftalmologije i sudske medicine </a:t>
            </a:r>
          </a:p>
          <a:p>
            <a:r>
              <a:rPr lang="en-US" dirty="0" smtClean="0"/>
              <a:t>N</a:t>
            </a:r>
            <a:r>
              <a:rPr lang="sr-Latn-RS" dirty="0" smtClean="0"/>
              <a:t>e pitanje za veštaka nego tvrdnja branioca povređenog u podnesku je izrečena ovim rečima: </a:t>
            </a:r>
            <a:r>
              <a:rPr lang="sr-Latn-RS" dirty="0" smtClean="0">
                <a:solidFill>
                  <a:srgbClr val="FF0000"/>
                </a:solidFill>
              </a:rPr>
              <a:t>“Ova povreda, koja se kvalifikuje kao teška telesna povreda, jer uvek ošteti oko trajno, zbog erozije rožnjače, zaista se ne može ovako </a:t>
            </a:r>
            <a:r>
              <a:rPr lang="sr-Latn-RS" smtClean="0">
                <a:solidFill>
                  <a:srgbClr val="FF0000"/>
                </a:solidFill>
              </a:rPr>
              <a:t>tretirati”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0070C0"/>
                </a:solidFill>
              </a:rPr>
              <a:t>VOLUNTARISTIČKA TVRĐENJA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sr-Latn-RS" dirty="0" smtClean="0">
                <a:solidFill>
                  <a:srgbClr val="FF0000"/>
                </a:solidFill>
              </a:rPr>
              <a:t>vakva voluntaristička tvrđenja, koja nisu podržana znanjem, nažalost nisu retka na sudu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0070C0"/>
                </a:solidFill>
              </a:rPr>
              <a:t>ZADACI VEŠTAKA, BRANIOCA I SUDA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sr-Latn-RS" dirty="0" smtClean="0"/>
              <a:t>u jasno definisani</a:t>
            </a:r>
          </a:p>
          <a:p>
            <a:r>
              <a:rPr lang="en-US" dirty="0" smtClean="0"/>
              <a:t>T</a:t>
            </a:r>
            <a:r>
              <a:rPr lang="sr-Latn-RS" dirty="0" smtClean="0"/>
              <a:t>reba se strogo držati tih zadataka</a:t>
            </a:r>
          </a:p>
          <a:p>
            <a:r>
              <a:rPr lang="en-US" dirty="0" smtClean="0"/>
              <a:t>O</a:t>
            </a:r>
            <a:r>
              <a:rPr lang="sr-Latn-RS" dirty="0" smtClean="0"/>
              <a:t>baviti ih na najbolji mogući način</a:t>
            </a:r>
          </a:p>
          <a:p>
            <a:r>
              <a:rPr lang="en-US" dirty="0" smtClean="0"/>
              <a:t>N</a:t>
            </a:r>
            <a:r>
              <a:rPr lang="sr-Latn-RS" dirty="0" smtClean="0"/>
              <a:t>e upadati u nadelžnosti druge strane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sr-Latn-RS" dirty="0" smtClean="0">
                <a:solidFill>
                  <a:srgbClr val="FF0000"/>
                </a:solidFill>
              </a:rPr>
              <a:t>mati puno poverenje u saopštenja drugih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0070C0"/>
                </a:solidFill>
              </a:rPr>
              <a:t>ZADATAK SUDSKOMEDICINSKOG VEŠTAKA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</a:t>
            </a:r>
            <a:r>
              <a:rPr lang="sr-Latn-RS" dirty="0" smtClean="0"/>
              <a:t>a detaljno prouči medicinsku dokumentaciju i sudske spise</a:t>
            </a:r>
          </a:p>
          <a:p>
            <a:r>
              <a:rPr lang="en-US" dirty="0" smtClean="0"/>
              <a:t>I</a:t>
            </a:r>
            <a:r>
              <a:rPr lang="sr-Latn-RS" dirty="0" smtClean="0"/>
              <a:t>zvrši pregled oštećenog (ukoliko je to moguće)</a:t>
            </a:r>
          </a:p>
          <a:p>
            <a:r>
              <a:rPr lang="en-US" dirty="0" smtClean="0"/>
              <a:t>S</a:t>
            </a:r>
            <a:r>
              <a:rPr lang="sr-Latn-RS" dirty="0" smtClean="0"/>
              <a:t>ačini zaključak i iznese kvalifikovano mišljenje zasnovano na medicinskom znanju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sr-Latn-RS" dirty="0" smtClean="0">
                <a:solidFill>
                  <a:srgbClr val="FF0000"/>
                </a:solidFill>
              </a:rPr>
              <a:t>a glavnoj raspravi odgovara na postavljena pitanja u vek imajući u vidu časnost i važnost svoje profesije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0070C0"/>
                </a:solidFill>
              </a:rPr>
              <a:t>ZADATAK BRANIOCA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</a:t>
            </a:r>
            <a:r>
              <a:rPr lang="sr-Latn-RS" dirty="0" smtClean="0"/>
              <a:t>a se detaljno upozna sa dostavljenim veštačenjem</a:t>
            </a:r>
          </a:p>
          <a:p>
            <a:r>
              <a:rPr lang="en-US" dirty="0" smtClean="0"/>
              <a:t>D</a:t>
            </a:r>
            <a:r>
              <a:rPr lang="sr-Latn-RS" dirty="0" smtClean="0"/>
              <a:t>a se staraju o tome da li je u veštačenju ispoštovan predmet veštačenja</a:t>
            </a:r>
          </a:p>
          <a:p>
            <a:r>
              <a:rPr lang="en-US" dirty="0" smtClean="0"/>
              <a:t>D</a:t>
            </a:r>
            <a:r>
              <a:rPr lang="sr-Latn-RS" dirty="0" smtClean="0"/>
              <a:t>a li je u veštačenju odgovoreno na sva pitanja koja je sud postavio u rešenju za veštačenje</a:t>
            </a:r>
          </a:p>
          <a:p>
            <a:r>
              <a:rPr lang="en-US" dirty="0" smtClean="0"/>
              <a:t>D</a:t>
            </a:r>
            <a:r>
              <a:rPr lang="sr-Latn-RS" dirty="0" smtClean="0"/>
              <a:t>a li su u veštačenju analizirani svi postojeći pojedinačni medicinski nalazi</a:t>
            </a:r>
          </a:p>
          <a:p>
            <a:r>
              <a:rPr lang="en-US" dirty="0" smtClean="0"/>
              <a:t>D</a:t>
            </a:r>
            <a:r>
              <a:rPr lang="sr-Latn-RS" dirty="0" smtClean="0"/>
              <a:t>a li je izvršen pregled pacijenta od strane veštaka za potrebe veštačenja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0070C0"/>
                </a:solidFill>
              </a:rPr>
              <a:t>ZADATAK SUDA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</a:t>
            </a:r>
            <a:r>
              <a:rPr lang="sr-Latn-RS" dirty="0" smtClean="0"/>
              <a:t>a se detaljno upozna sa dostavljenim veštačenjem</a:t>
            </a:r>
          </a:p>
          <a:p>
            <a:r>
              <a:rPr lang="en-US" dirty="0" smtClean="0"/>
              <a:t>D</a:t>
            </a:r>
            <a:r>
              <a:rPr lang="sr-Latn-RS" dirty="0" smtClean="0"/>
              <a:t>a li se veštak držao predmeta veštačenja</a:t>
            </a:r>
          </a:p>
          <a:p>
            <a:r>
              <a:rPr lang="en-US" dirty="0" smtClean="0"/>
              <a:t>D</a:t>
            </a:r>
            <a:r>
              <a:rPr lang="sr-Latn-RS" dirty="0" smtClean="0"/>
              <a:t>a li je u veštačenju odgovoreno na sva pitanja iz rešenja za veštačenje</a:t>
            </a:r>
          </a:p>
          <a:p>
            <a:r>
              <a:rPr lang="en-US" dirty="0" smtClean="0"/>
              <a:t>D</a:t>
            </a:r>
            <a:r>
              <a:rPr lang="sr-Latn-RS" dirty="0" smtClean="0"/>
              <a:t>a vodi računa o pitanjima iz pismenog podneska branioca ili usmenog postavljanja pitanja </a:t>
            </a:r>
            <a:r>
              <a:rPr lang="sr-Latn-RS" dirty="0" smtClean="0"/>
              <a:t>veštaku i </a:t>
            </a:r>
            <a:r>
              <a:rPr lang="sr-Latn-RS" dirty="0" smtClean="0"/>
              <a:t>da li su ona u vezi sa predmetom veštačenja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0070C0"/>
                </a:solidFill>
              </a:rPr>
              <a:t>VEŠTAČENJE U DOKAZNOM POSTUPKU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sr-Latn-RS" dirty="0" smtClean="0"/>
              <a:t>ud ne raspolaže </a:t>
            </a:r>
            <a:r>
              <a:rPr lang="sr-Latn-RS" dirty="0" smtClean="0"/>
              <a:t>stručnim </a:t>
            </a:r>
            <a:r>
              <a:rPr lang="sr-Latn-RS" dirty="0" smtClean="0"/>
              <a:t>znanjem iz pojedinih oblasti</a:t>
            </a:r>
          </a:p>
          <a:p>
            <a:r>
              <a:rPr lang="en-US" dirty="0" smtClean="0"/>
              <a:t>E</a:t>
            </a:r>
            <a:r>
              <a:rPr lang="sr-Latn-RS" dirty="0" smtClean="0"/>
              <a:t>ksperti za pojedine oblasti – znanje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sr-Latn-RS" dirty="0" smtClean="0">
                <a:solidFill>
                  <a:srgbClr val="FF0000"/>
                </a:solidFill>
              </a:rPr>
              <a:t>udskomedicinsko veštačenje – medicinski eksperti – medicinsko znanje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0070C0"/>
                </a:solidFill>
              </a:rPr>
              <a:t>POŠTOVANJE SVIH OVIH USLOVA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Olakšava se posao sudu</a:t>
            </a:r>
          </a:p>
          <a:p>
            <a:r>
              <a:rPr lang="en-US" dirty="0" smtClean="0"/>
              <a:t>O</a:t>
            </a:r>
            <a:r>
              <a:rPr lang="sr-Latn-RS" dirty="0" smtClean="0"/>
              <a:t>lakšava se posao učesnicima u postupku</a:t>
            </a:r>
          </a:p>
          <a:p>
            <a:r>
              <a:rPr lang="en-US" dirty="0" smtClean="0"/>
              <a:t>T</a:t>
            </a:r>
            <a:r>
              <a:rPr lang="sr-Latn-RS" dirty="0" smtClean="0"/>
              <a:t>rajanje suđenja je efikasnije i kraće </a:t>
            </a:r>
          </a:p>
          <a:p>
            <a:r>
              <a:rPr lang="en-US" dirty="0" smtClean="0"/>
              <a:t>M</a:t>
            </a:r>
            <a:r>
              <a:rPr lang="sr-Latn-RS" dirty="0" smtClean="0"/>
              <a:t>aterijalni troškovi su manji što je od važnosti za sve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0070C0"/>
                </a:solidFill>
              </a:rPr>
              <a:t>UMESTO ZAKLJUČKA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sr-Latn-RS" dirty="0" smtClean="0">
                <a:solidFill>
                  <a:srgbClr val="FF0000"/>
                </a:solidFill>
              </a:rPr>
              <a:t>ovo u ovom radu: predlog hijerarhije sudskomedicinskih veštačenja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sr-Latn-RS" dirty="0" smtClean="0">
                <a:solidFill>
                  <a:srgbClr val="FF0000"/>
                </a:solidFill>
              </a:rPr>
              <a:t>sticanje obaveza: držanje svog kvalifikovanog znanja i obaveza na sudu kako veštaka, tako posebno branioca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0070C0"/>
                </a:solidFill>
              </a:rPr>
              <a:t>LEKAR PRED SUDOM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Svedok</a:t>
            </a:r>
          </a:p>
          <a:p>
            <a:r>
              <a:rPr lang="en-US" dirty="0" smtClean="0"/>
              <a:t>S</a:t>
            </a:r>
            <a:r>
              <a:rPr lang="sr-Latn-RS" dirty="0" smtClean="0"/>
              <a:t>tručno lice – medicinska dokumentacija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sr-Latn-RS" dirty="0" smtClean="0">
                <a:solidFill>
                  <a:srgbClr val="FF0000"/>
                </a:solidFill>
              </a:rPr>
              <a:t>udskomedicinski veštak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0070C0"/>
                </a:solidFill>
              </a:rPr>
              <a:t>LEKAR KAO SVEDOK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</a:t>
            </a:r>
            <a:r>
              <a:rPr lang="sr-Latn-RS" dirty="0" smtClean="0"/>
              <a:t>ao i svaki drugi svedok</a:t>
            </a:r>
          </a:p>
          <a:p>
            <a:r>
              <a:rPr lang="en-US" dirty="0" smtClean="0"/>
              <a:t>N</a:t>
            </a:r>
            <a:r>
              <a:rPr lang="sr-Latn-RS" dirty="0" smtClean="0"/>
              <a:t>e koristi sudski predmet</a:t>
            </a:r>
          </a:p>
          <a:p>
            <a:r>
              <a:rPr lang="en-US" dirty="0" smtClean="0"/>
              <a:t>N</a:t>
            </a:r>
            <a:r>
              <a:rPr lang="sr-Latn-RS" dirty="0" smtClean="0"/>
              <a:t>e koristi medicinska saznanja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sr-Latn-RS" dirty="0" smtClean="0">
                <a:solidFill>
                  <a:srgbClr val="FF0000"/>
                </a:solidFill>
              </a:rPr>
              <a:t>znosi ono što je video i ono što je čuo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0070C0"/>
                </a:solidFill>
              </a:rPr>
              <a:t>LEKAR - STRUČNO LICE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sr-Latn-RS" dirty="0" smtClean="0"/>
              <a:t>edicinska dokumentacija</a:t>
            </a:r>
          </a:p>
          <a:p>
            <a:r>
              <a:rPr lang="en-US" dirty="0" smtClean="0"/>
              <a:t>L</a:t>
            </a:r>
            <a:r>
              <a:rPr lang="sr-Latn-RS" dirty="0" smtClean="0"/>
              <a:t>ekarski izveštaji sa pregleda, otpusne liste, operativni izveštaji, Rtg i drugi snimci, laboratorijski nalazi ...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sr-Latn-RS" dirty="0" smtClean="0">
                <a:solidFill>
                  <a:srgbClr val="FF0000"/>
                </a:solidFill>
              </a:rPr>
              <a:t>ve ovo su stručni nalazi </a:t>
            </a:r>
            <a:r>
              <a:rPr lang="sr-Latn-RS" dirty="0" smtClean="0"/>
              <a:t>koji se koriste pri sudskomedicinskom veštačenju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0070C0"/>
                </a:solidFill>
              </a:rPr>
              <a:t>SUDSKOMEDICINSKI VEŠTACI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</a:t>
            </a:r>
            <a:r>
              <a:rPr lang="sr-Latn-RS" dirty="0" smtClean="0"/>
              <a:t>ekari opšte prakse</a:t>
            </a:r>
          </a:p>
          <a:p>
            <a:r>
              <a:rPr lang="en-US" dirty="0" smtClean="0"/>
              <a:t>K</a:t>
            </a:r>
            <a:r>
              <a:rPr lang="sr-Latn-RS" dirty="0" smtClean="0"/>
              <a:t>linički lekari</a:t>
            </a:r>
          </a:p>
          <a:p>
            <a:r>
              <a:rPr lang="en-US" dirty="0" smtClean="0"/>
              <a:t>I</a:t>
            </a:r>
            <a:r>
              <a:rPr lang="sr-Latn-RS" dirty="0" smtClean="0"/>
              <a:t>nstitutski lekari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sr-Latn-RS" dirty="0" smtClean="0">
                <a:solidFill>
                  <a:srgbClr val="FF0000"/>
                </a:solidFill>
              </a:rPr>
              <a:t>pecijalisti sudske medicine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0070C0"/>
                </a:solidFill>
              </a:rPr>
              <a:t>SUDSKOMEDICINSKI VEŠTACI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sr-Latn-RS" dirty="0" smtClean="0"/>
              <a:t>otrebno je da imaju:</a:t>
            </a:r>
          </a:p>
          <a:p>
            <a:r>
              <a:rPr lang="en-US" dirty="0" smtClean="0"/>
              <a:t>O</a:t>
            </a:r>
            <a:r>
              <a:rPr lang="sr-Latn-RS" dirty="0" smtClean="0"/>
              <a:t>dlično znanje kliničke i teorijske medicine</a:t>
            </a:r>
          </a:p>
          <a:p>
            <a:r>
              <a:rPr lang="en-US" dirty="0" smtClean="0"/>
              <a:t>D</a:t>
            </a:r>
            <a:r>
              <a:rPr lang="sr-Latn-RS" dirty="0" smtClean="0"/>
              <a:t>a imaju moć povezivanja činjenica iz medicinske dokumentacije</a:t>
            </a:r>
          </a:p>
          <a:p>
            <a:r>
              <a:rPr lang="en-US" dirty="0" smtClean="0"/>
              <a:t>M</a:t>
            </a:r>
            <a:r>
              <a:rPr lang="sr-Latn-RS" dirty="0" smtClean="0"/>
              <a:t>oć logičkog zaključivanja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sr-Latn-RS" dirty="0" smtClean="0">
                <a:solidFill>
                  <a:srgbClr val="FF0000"/>
                </a:solidFill>
              </a:rPr>
              <a:t>z svega ovoga proizilazi MIŠLJENJE u veštačenju kojim se rešava pravna istina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0070C0"/>
                </a:solidFill>
              </a:rPr>
              <a:t>MEDICINSKA DOKUMENTACIJA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</a:t>
            </a:r>
            <a:r>
              <a:rPr lang="sr-Latn-RS" dirty="0" smtClean="0"/>
              <a:t>amo stručni nalazi</a:t>
            </a:r>
          </a:p>
          <a:p>
            <a:r>
              <a:rPr lang="en-US" dirty="0" smtClean="0"/>
              <a:t>N</a:t>
            </a:r>
            <a:r>
              <a:rPr lang="sr-Latn-RS" dirty="0" smtClean="0"/>
              <a:t>isu dovoljni sudu za dobijanje odgovora na svoja pitanja i ostvarenje svoje pravne istine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sr-Latn-RS" dirty="0" smtClean="0">
                <a:solidFill>
                  <a:srgbClr val="FF0000"/>
                </a:solidFill>
              </a:rPr>
              <a:t>nalitičko razmatranje medicinske dokumentacije i davanje jednog sintetčkog mišljenja može izvršiti samo sudskomedicinski veštak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sr-Latn-RS" dirty="0" smtClean="0">
                <a:solidFill>
                  <a:srgbClr val="FF0000"/>
                </a:solidFill>
              </a:rPr>
              <a:t>edicinski nalazi i veštačenje nisu isto i ne mogu se porediti i uslovljavati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1245</Words>
  <Application>Microsoft Office PowerPoint</Application>
  <PresentationFormat>On-screen Show (4:3)</PresentationFormat>
  <Paragraphs>154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TRETMAN SUDSKOMEDICINSKOG VEŠTAČENJA NA SUDU</vt:lpstr>
      <vt:lpstr>DOKAZNE RADNJE NA SUDU</vt:lpstr>
      <vt:lpstr>VEŠTAČENJE U DOKAZNOM POSTUPKU</vt:lpstr>
      <vt:lpstr>LEKAR PRED SUDOM</vt:lpstr>
      <vt:lpstr>LEKAR KAO SVEDOK</vt:lpstr>
      <vt:lpstr>LEKAR - STRUČNO LICE</vt:lpstr>
      <vt:lpstr>SUDSKOMEDICINSKI VEŠTACI</vt:lpstr>
      <vt:lpstr>SUDSKOMEDICINSKI VEŠTACI</vt:lpstr>
      <vt:lpstr>MEDICINSKA DOKUMENTACIJA</vt:lpstr>
      <vt:lpstr>ODREĐIVANJE SUDSKOMEDICINSKOG VEŠTAKA</vt:lpstr>
      <vt:lpstr>VRSTE I STEPENI SUDSKOMEDICINSKOG VEŠTAČENJA</vt:lpstr>
      <vt:lpstr>KONTRADIKTORNOST</vt:lpstr>
      <vt:lpstr>PREDLOG HIJERARHIJE SUDSKOMEDICINSKIH VEŠTAČENJA</vt:lpstr>
      <vt:lpstr>POŠTOVANJE HIJERARHIJSKOG NIZA SMV</vt:lpstr>
      <vt:lpstr>SUDSKOMEDICINSKO VEŠTAČENJE NA SUDU</vt:lpstr>
      <vt:lpstr>SUDSKOMEDICINSKO VEŠTAČENJE NA SUDU</vt:lpstr>
      <vt:lpstr>SUDSKOMEDICINSKO VEŠTAČENJE NA SUDU</vt:lpstr>
      <vt:lpstr>SUDSKOMEDICINSKO VEŠTAČENJE NA SUDU</vt:lpstr>
      <vt:lpstr>PRISUSTVO SAČINJAVANJU VEŠTAČENJA</vt:lpstr>
      <vt:lpstr>IZRADA SUDSKOMEDICINSKOG VEŠTAČENJA</vt:lpstr>
      <vt:lpstr>KOM OD OVA TRI DELA VEŠTAČENJA DA PRISUSTVUJU ZAINTERESOVANI </vt:lpstr>
      <vt:lpstr> MIŠLJENJE IZNETO U VEŠTAČENJU I MEDICINSKI NALAZ </vt:lpstr>
      <vt:lpstr>ZLOUPOTREBA NA SUDU – PRIMER IZ PRAKSE</vt:lpstr>
      <vt:lpstr>SUDSKOMEDICINSKO VEŠTAČENJE</vt:lpstr>
      <vt:lpstr>VOLUNTARISTIČKA TVRĐENJA</vt:lpstr>
      <vt:lpstr>ZADACI VEŠTAKA, BRANIOCA I SUDA</vt:lpstr>
      <vt:lpstr>ZADATAK SUDSKOMEDICINSKOG VEŠTAKA</vt:lpstr>
      <vt:lpstr>ZADATAK BRANIOCA</vt:lpstr>
      <vt:lpstr>ZADATAK SUDA</vt:lpstr>
      <vt:lpstr>POŠTOVANJE SVIH OVIH USLOVA</vt:lpstr>
      <vt:lpstr>UMESTO ZAKLJUČKA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TRETMAN SUDSKOMEDICINSKOG VEŠTAČENJA NA SUDU</dc:title>
  <dc:creator>Milos Jovanovic</dc:creator>
  <cp:lastModifiedBy>Milos Jovanovic</cp:lastModifiedBy>
  <cp:revision>36</cp:revision>
  <dcterms:created xsi:type="dcterms:W3CDTF">2016-10-12T18:10:26Z</dcterms:created>
  <dcterms:modified xsi:type="dcterms:W3CDTF">2017-05-08T21:07:56Z</dcterms:modified>
</cp:coreProperties>
</file>