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342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6597F-A762-40D9-81E1-7F22A4295194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FCBE1-44DB-47D6-B93A-26BD264110B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r-Latn-C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55FA1F-0376-4DE8-AD10-039AEBEAAA37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r-Latn-C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6CC249-24DC-4397-B545-AEA8E178D2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Miloš Jovanović</a:t>
            </a:r>
          </a:p>
          <a:p>
            <a:r>
              <a:rPr lang="sr-Latn-CS" dirty="0" smtClean="0"/>
              <a:t>Univerzitet u Beogradu</a:t>
            </a:r>
          </a:p>
          <a:p>
            <a:r>
              <a:rPr lang="sr-Latn-CS" dirty="0" smtClean="0"/>
              <a:t>Medicinski fakultet</a:t>
            </a:r>
          </a:p>
          <a:p>
            <a:r>
              <a:rPr lang="sr-Latn-CS" dirty="0" smtClean="0"/>
              <a:t>Klinika za očne bolesti, KCS, Beograd</a:t>
            </a:r>
            <a:endParaRPr lang="sr-Latn-C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POVREDE OKA U SPORTU</a:t>
            </a:r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TEŽINA POVREDA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Lake </a:t>
            </a:r>
          </a:p>
          <a:p>
            <a:r>
              <a:rPr lang="sr-Latn-CS" dirty="0" smtClean="0"/>
              <a:t>Teške</a:t>
            </a:r>
          </a:p>
          <a:p>
            <a:r>
              <a:rPr lang="sr-Latn-CS" dirty="0" smtClean="0"/>
              <a:t>SM klasifikacija</a:t>
            </a: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LAKE POVREDE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Tupa sila – adneksa oka</a:t>
            </a:r>
          </a:p>
          <a:p>
            <a:r>
              <a:rPr lang="sr-Latn-CS" dirty="0" smtClean="0"/>
              <a:t>Edem i hematom kapaka i periorbite</a:t>
            </a:r>
          </a:p>
          <a:p>
            <a:r>
              <a:rPr lang="sr-Latn-CS" dirty="0" smtClean="0"/>
              <a:t>Moguće i teže povrede očne jabučice</a:t>
            </a:r>
          </a:p>
          <a:p>
            <a:r>
              <a:rPr lang="sr-Latn-CS" dirty="0" smtClean="0"/>
              <a:t>Erozija rožnjače</a:t>
            </a:r>
          </a:p>
          <a:p>
            <a:r>
              <a:rPr lang="sr-Latn-CS" dirty="0" smtClean="0"/>
              <a:t>Laceracija kapaka – pozni poremećaji funkcije i estetski defekti</a:t>
            </a:r>
          </a:p>
          <a:p>
            <a:r>
              <a:rPr lang="sr-Latn-CS" dirty="0" smtClean="0"/>
              <a:t>Lake povrede</a:t>
            </a:r>
          </a:p>
          <a:p>
            <a:r>
              <a:rPr lang="sr-Latn-CS" dirty="0" smtClean="0"/>
              <a:t>Nema posledica po funkciju vida</a:t>
            </a:r>
          </a:p>
          <a:p>
            <a:r>
              <a:rPr lang="sr-Latn-CS" dirty="0" smtClean="0"/>
              <a:t>Ne predstavljaju sudskomedicinski problem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STRANA TELA ROŽNJAČE I VEŽNJAČE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Čestice prašine ili nekih drugih sitnih predmeta</a:t>
            </a:r>
          </a:p>
          <a:p>
            <a:r>
              <a:rPr lang="sr-Latn-CS" dirty="0" smtClean="0"/>
              <a:t>Zalepljena za rožnjaču ili vežnjaču</a:t>
            </a:r>
          </a:p>
          <a:p>
            <a:r>
              <a:rPr lang="sr-Latn-CS" dirty="0" smtClean="0"/>
              <a:t>Zabodena u rožnjaču ili vežnjaču</a:t>
            </a:r>
          </a:p>
          <a:p>
            <a:r>
              <a:rPr lang="sr-Latn-CS" dirty="0" smtClean="0"/>
              <a:t>Na zadnjoj površini kapaka</a:t>
            </a:r>
          </a:p>
          <a:p>
            <a:r>
              <a:rPr lang="sr-Latn-CS" dirty="0" smtClean="0"/>
              <a:t>Treptanje – erozije rožnjače, jak bol, blefarospazam, nemogućnost igranja</a:t>
            </a:r>
          </a:p>
          <a:p>
            <a:r>
              <a:rPr lang="sr-Latn-CS" dirty="0" smtClean="0"/>
              <a:t>Uklanjanje stranog tela i igrač može ponovo da se vrati u igru</a:t>
            </a:r>
            <a:endParaRPr lang="sr-Latn-C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KONTAKTNA SOČIVA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Pomerena u toku igre</a:t>
            </a:r>
          </a:p>
          <a:p>
            <a:r>
              <a:rPr lang="sr-Latn-CS" dirty="0" smtClean="0"/>
              <a:t>Iritacija</a:t>
            </a:r>
          </a:p>
          <a:p>
            <a:r>
              <a:rPr lang="sr-Latn-CS" dirty="0" smtClean="0"/>
              <a:t>Rapidni pad vida</a:t>
            </a:r>
          </a:p>
          <a:p>
            <a:r>
              <a:rPr lang="sr-Latn-CS" dirty="0" smtClean="0"/>
              <a:t>Meka KS pomerena ili pohabana</a:t>
            </a:r>
          </a:p>
          <a:p>
            <a:r>
              <a:rPr lang="sr-Latn-CS" dirty="0" smtClean="0"/>
              <a:t>Tvrda KS pomerena ili polomljena</a:t>
            </a:r>
          </a:p>
          <a:p>
            <a:r>
              <a:rPr lang="sr-Latn-CS" dirty="0" smtClean="0"/>
              <a:t>Laceracija rožnjače ili vežnjače</a:t>
            </a:r>
          </a:p>
          <a:p>
            <a:r>
              <a:rPr lang="sr-Latn-CS" dirty="0" smtClean="0"/>
              <a:t>Pitanje izdavanja dozvole ovim sportistima da se bave pojedinim vrstama sportova (košarka, boks, rukomet... Kontakt među igračima)</a:t>
            </a:r>
            <a:endParaRPr lang="sr-Latn-C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TEŠKE POVREDE OKA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ORBITA</a:t>
            </a:r>
          </a:p>
          <a:p>
            <a:r>
              <a:rPr lang="sr-Latn-CS" dirty="0" smtClean="0"/>
              <a:t>Blow out fraktura zidova orbite</a:t>
            </a:r>
          </a:p>
          <a:p>
            <a:r>
              <a:rPr lang="sr-Latn-CS" dirty="0" smtClean="0"/>
              <a:t>Edem i emfizem orbite</a:t>
            </a:r>
          </a:p>
          <a:p>
            <a:r>
              <a:rPr lang="sr-Latn-CS" dirty="0" smtClean="0"/>
              <a:t>Anestezija infraorbitalno</a:t>
            </a:r>
          </a:p>
          <a:p>
            <a:r>
              <a:rPr lang="sr-Latn-CS" dirty="0" smtClean="0"/>
              <a:t>Diplopije (glavna smetnja igraču)</a:t>
            </a:r>
          </a:p>
          <a:p>
            <a:r>
              <a:rPr lang="sr-Latn-CS" dirty="0" smtClean="0"/>
              <a:t>Lečenje (često) hirurško</a:t>
            </a:r>
          </a:p>
          <a:p>
            <a:r>
              <a:rPr lang="sr-Latn-CS" dirty="0" smtClean="0"/>
              <a:t> Bolovanje i odsustvo sa terena nekoliko nedelja</a:t>
            </a:r>
          </a:p>
          <a:p>
            <a:r>
              <a:rPr lang="sr-Latn-CS" dirty="0" smtClean="0"/>
              <a:t>Igranje sa zaštitnom maskom</a:t>
            </a:r>
          </a:p>
          <a:p>
            <a:r>
              <a:rPr lang="sr-Latn-CS" dirty="0" smtClean="0"/>
              <a:t>Sudskomedicinsko veštačenje – namera pri povređivanju, nošenje odgovarajućih zaštitnih sredstava u igri (hokej, boks)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PREDNJI SEGMENT OČNE JABUČICE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Kontuzione povrede očne jabučice u toku igre (lakat, ruka, reket, lopta...)</a:t>
            </a:r>
          </a:p>
          <a:p>
            <a:r>
              <a:rPr lang="sr-Latn-CS" dirty="0" smtClean="0"/>
              <a:t>Ove povrede relativno česte</a:t>
            </a:r>
            <a:endParaRPr lang="sr-Latn-C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KONTUZIONE POVREDE OKA      PREDNJI SEGMENT OKA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Iridodijaliza</a:t>
            </a:r>
          </a:p>
          <a:p>
            <a:r>
              <a:rPr lang="sr-Latn-CS" dirty="0" smtClean="0"/>
              <a:t>Hifema</a:t>
            </a:r>
          </a:p>
          <a:p>
            <a:r>
              <a:rPr lang="sr-Latn-CS" dirty="0" smtClean="0"/>
              <a:t>Dislokacija providnog sočiva</a:t>
            </a:r>
          </a:p>
          <a:p>
            <a:r>
              <a:rPr lang="sr-Latn-CS" dirty="0" smtClean="0"/>
              <a:t>Traumatska midrijaza</a:t>
            </a:r>
          </a:p>
          <a:p>
            <a:r>
              <a:rPr lang="sr-Latn-CS" dirty="0" smtClean="0"/>
              <a:t>Rascep komornog ugla</a:t>
            </a:r>
            <a:endParaRPr lang="sr-Latn-C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KONTUZIONE POVREDE OKA      PREDNJI SEGMENT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Ozbiljne povrede oka</a:t>
            </a:r>
          </a:p>
          <a:p>
            <a:r>
              <a:rPr lang="sr-Latn-CS" dirty="0" smtClean="0"/>
              <a:t>Pregled i tretman oftalmologa</a:t>
            </a:r>
          </a:p>
          <a:p>
            <a:r>
              <a:rPr lang="sr-Latn-CS" dirty="0" smtClean="0"/>
              <a:t>Odsustvo sa sportskih terena</a:t>
            </a:r>
          </a:p>
          <a:p>
            <a:r>
              <a:rPr lang="sr-Latn-CS" dirty="0" smtClean="0"/>
              <a:t>Nekada trajno onesposobljavanje bavljenja sportom</a:t>
            </a:r>
          </a:p>
          <a:p>
            <a:r>
              <a:rPr lang="sr-Latn-CS" dirty="0" smtClean="0"/>
              <a:t>SM pitanje invaliditeta i pitanje nematerijalne štete</a:t>
            </a:r>
            <a:endParaRPr lang="sr-Latn-C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KONTUZIONE POVREDE OKA        ZADNJI SEGMENT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Hemoftalmus</a:t>
            </a:r>
          </a:p>
          <a:p>
            <a:r>
              <a:rPr lang="sr-Latn-CS" dirty="0" smtClean="0"/>
              <a:t>Ruptura horoideje</a:t>
            </a:r>
          </a:p>
          <a:p>
            <a:r>
              <a:rPr lang="sr-Latn-CS" dirty="0" smtClean="0"/>
              <a:t>Ruptura retine (najčešće dijaliza)</a:t>
            </a:r>
          </a:p>
          <a:p>
            <a:r>
              <a:rPr lang="sr-Latn-CS" dirty="0" smtClean="0"/>
              <a:t>Optički nerv – krvarenje u ovojnicama, ukleštenje ili prekid nerva</a:t>
            </a:r>
          </a:p>
          <a:p>
            <a:r>
              <a:rPr lang="sr-Latn-CS" dirty="0" smtClean="0"/>
              <a:t>Ruptura očne jabučice</a:t>
            </a:r>
          </a:p>
          <a:p>
            <a:r>
              <a:rPr lang="sr-Latn-CS" dirty="0" smtClean="0"/>
              <a:t>Obavezna hospitalizacija</a:t>
            </a:r>
          </a:p>
          <a:p>
            <a:r>
              <a:rPr lang="sr-Latn-CS" dirty="0" smtClean="0"/>
              <a:t>Hirurška intervencija (najčešće)</a:t>
            </a:r>
          </a:p>
          <a:p>
            <a:r>
              <a:rPr lang="sr-Latn-CS" dirty="0" smtClean="0"/>
              <a:t>Veoma ugrožen vid</a:t>
            </a:r>
          </a:p>
          <a:p>
            <a:r>
              <a:rPr lang="sr-Latn-CS" dirty="0" smtClean="0"/>
              <a:t>Profesionalni igrač – prekid uspešne sportske aktivnosti</a:t>
            </a:r>
          </a:p>
          <a:p>
            <a:r>
              <a:rPr lang="sr-Latn-CS" dirty="0" smtClean="0"/>
              <a:t>Umanjenje OŽA, naruženost, procena radne sposobnosti</a:t>
            </a:r>
            <a:endParaRPr lang="sr-Latn-C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PENETRANTNE I PERFORATIVNE POVREDE OČNE JABUČICE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Retke u sportu</a:t>
            </a:r>
          </a:p>
          <a:p>
            <a:r>
              <a:rPr lang="sr-Latn-CS" dirty="0" smtClean="0"/>
              <a:t>Plitka ili duboka prednja očna komora</a:t>
            </a:r>
          </a:p>
          <a:p>
            <a:r>
              <a:rPr lang="sr-Latn-CS" dirty="0" smtClean="0"/>
              <a:t>Pad igrača, oštar predmet, polomljene naočare</a:t>
            </a:r>
          </a:p>
          <a:p>
            <a:r>
              <a:rPr lang="sr-Latn-CS" dirty="0" smtClean="0"/>
              <a:t>Hirurška obrada</a:t>
            </a:r>
          </a:p>
          <a:p>
            <a:r>
              <a:rPr lang="sr-Latn-CS" dirty="0" smtClean="0"/>
              <a:t>Odsustvo sa sportskih terena duže vreme</a:t>
            </a:r>
          </a:p>
          <a:p>
            <a:r>
              <a:rPr lang="sr-Latn-CS" dirty="0" smtClean="0"/>
              <a:t>Jasan sudskomedicinski aspekt kao i kod drugih povreda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SUDSKOMEDICINSKI OSVRT NA POVREDE OKA U SPORTU – REVIJALNI PRIKAZ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/>
              <a:t> </a:t>
            </a:r>
            <a:r>
              <a:rPr lang="sr-Latn-CS" dirty="0" smtClean="0"/>
              <a:t>   Miloš Jovanović</a:t>
            </a:r>
          </a:p>
          <a:p>
            <a:pPr>
              <a:buNone/>
            </a:pPr>
            <a:r>
              <a:rPr lang="sr-Latn-CS" dirty="0"/>
              <a:t> </a:t>
            </a:r>
            <a:r>
              <a:rPr lang="sr-Latn-CS" dirty="0" smtClean="0"/>
              <a:t>          Univerzitet u Beogradu</a:t>
            </a:r>
          </a:p>
          <a:p>
            <a:pPr>
              <a:buNone/>
            </a:pPr>
            <a:r>
              <a:rPr lang="sr-Latn-CS" dirty="0"/>
              <a:t> </a:t>
            </a:r>
            <a:r>
              <a:rPr lang="sr-Latn-CS" dirty="0" smtClean="0"/>
              <a:t>                Medicinski fakultet</a:t>
            </a:r>
          </a:p>
          <a:p>
            <a:pPr>
              <a:buNone/>
            </a:pPr>
            <a:r>
              <a:rPr lang="sr-Latn-CS" dirty="0"/>
              <a:t> </a:t>
            </a:r>
            <a:r>
              <a:rPr lang="sr-Latn-CS" dirty="0" smtClean="0"/>
              <a:t>                      Klinika za očne bolesti KCS, Beograd</a:t>
            </a:r>
            <a:endParaRPr lang="sr-Latn-C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PREGLED I TRETMAN IGRAČA SA PIP POVREDAMA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Pregled odmah</a:t>
            </a:r>
          </a:p>
          <a:p>
            <a:r>
              <a:rPr lang="sr-Latn-CS" dirty="0" smtClean="0"/>
              <a:t>Odgovarajuće mere, sekundarna oštećenja</a:t>
            </a:r>
          </a:p>
          <a:p>
            <a:r>
              <a:rPr lang="sr-Latn-CS" dirty="0" smtClean="0"/>
              <a:t>Kratka anamneza</a:t>
            </a:r>
          </a:p>
          <a:p>
            <a:r>
              <a:rPr lang="sr-Latn-CS" dirty="0" smtClean="0"/>
              <a:t>Određivanje VO (orijentaciono)</a:t>
            </a:r>
          </a:p>
          <a:p>
            <a:r>
              <a:rPr lang="sr-Latn-CS" dirty="0" smtClean="0"/>
              <a:t>Dobro osvetljenje (baterijska lampa, reflektor)</a:t>
            </a:r>
          </a:p>
          <a:p>
            <a:r>
              <a:rPr lang="sr-Latn-CS" dirty="0" smtClean="0"/>
              <a:t>Prvo se pregledaju kapci, vežnjača, rožnjača, sklera</a:t>
            </a:r>
            <a:endParaRPr lang="sr-Latn-C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PREGLED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Erozija i strano telo rožnjače i vežnjače, bojenje fluoresceinom</a:t>
            </a:r>
          </a:p>
          <a:p>
            <a:r>
              <a:rPr lang="sr-Latn-CS" dirty="0" smtClean="0"/>
              <a:t>KS se traži i uklanja ako treba</a:t>
            </a:r>
          </a:p>
          <a:p>
            <a:r>
              <a:rPr lang="sr-Latn-CS" dirty="0" smtClean="0"/>
              <a:t>Obraća se pažnja na diplopije, anizokoriju, hifemu</a:t>
            </a:r>
          </a:p>
          <a:p>
            <a:r>
              <a:rPr lang="sr-Latn-CS" dirty="0" smtClean="0"/>
              <a:t>Najbliža zdravstvena ustanova radi specijalističkog pregleda</a:t>
            </a:r>
          </a:p>
          <a:p>
            <a:r>
              <a:rPr lang="sr-Latn-CS" smtClean="0"/>
              <a:t>U toku transporta glava se drži na ravnom a oko prekriveno</a:t>
            </a:r>
            <a:endParaRPr lang="sr-Latn-C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DISKUSIJA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Povrede oka u sportu</a:t>
            </a:r>
          </a:p>
          <a:p>
            <a:r>
              <a:rPr lang="sr-Latn-CS" dirty="0" smtClean="0"/>
              <a:t>Lake</a:t>
            </a:r>
          </a:p>
          <a:p>
            <a:r>
              <a:rPr lang="sr-Latn-CS" dirty="0" smtClean="0"/>
              <a:t>Teške oštećenje ili gubitak vida</a:t>
            </a:r>
          </a:p>
          <a:p>
            <a:r>
              <a:rPr lang="sr-Latn-CS" dirty="0" smtClean="0"/>
              <a:t>Lečenje nije svemoćno</a:t>
            </a:r>
          </a:p>
          <a:p>
            <a:r>
              <a:rPr lang="sr-Latn-CS" dirty="0" smtClean="0"/>
              <a:t>Prevencija</a:t>
            </a:r>
          </a:p>
          <a:p>
            <a:r>
              <a:rPr lang="sr-Latn-CS" dirty="0" smtClean="0"/>
              <a:t>Isključivanje riziko faktora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RIZIKO FAKTORI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Nisu svi sportovi podjednako opasni</a:t>
            </a:r>
          </a:p>
          <a:p>
            <a:r>
              <a:rPr lang="sr-Latn-CS" dirty="0" smtClean="0"/>
              <a:t>Nisko rizični (individualni sportovi – atletika, gimnastika)</a:t>
            </a:r>
          </a:p>
          <a:p>
            <a:r>
              <a:rPr lang="sr-Latn-CS" dirty="0" smtClean="0"/>
              <a:t>Visoko rizični (timski sportovi – fudbal, rukomet, košarka, vaterpolo)</a:t>
            </a:r>
          </a:p>
          <a:p>
            <a:r>
              <a:rPr lang="sr-Latn-CS" dirty="0" smtClean="0"/>
              <a:t>Veoma visoko rizični (upotreba reketa ili palica – hokej, tenis, skvoč, bambington)</a:t>
            </a:r>
            <a:endParaRPr lang="sr-Latn-C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DRUGI RIZIKO FAKTORI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Iskustvo igrača</a:t>
            </a:r>
          </a:p>
          <a:p>
            <a:r>
              <a:rPr lang="sr-Latn-CS" dirty="0" smtClean="0"/>
              <a:t>Iskusniji igrači se češće povređuju</a:t>
            </a:r>
          </a:p>
          <a:p>
            <a:r>
              <a:rPr lang="sr-Latn-CS" dirty="0" smtClean="0"/>
              <a:t>Brži i agresivniji u igri</a:t>
            </a:r>
            <a:endParaRPr lang="sr-Latn-C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TREĆI RIZIKO FAKTOR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Igrači sa ambliopijom ili defektom u VP</a:t>
            </a:r>
          </a:p>
          <a:p>
            <a:r>
              <a:rPr lang="sr-Latn-CS" dirty="0" smtClean="0"/>
              <a:t>Poremećaji prostorne orijentacije</a:t>
            </a:r>
          </a:p>
          <a:p>
            <a:r>
              <a:rPr lang="sr-Latn-CS" dirty="0" smtClean="0"/>
              <a:t>Visoka miopija</a:t>
            </a:r>
          </a:p>
          <a:p>
            <a:r>
              <a:rPr lang="sr-Latn-CS" dirty="0" smtClean="0"/>
              <a:t>Prethodne operacije na očima</a:t>
            </a:r>
          </a:p>
          <a:p>
            <a:r>
              <a:rPr lang="sr-Latn-CS" dirty="0" smtClean="0"/>
              <a:t>Povrede manjeg intenziteta dovode do težih povreda i oštećenja vida</a:t>
            </a:r>
          </a:p>
          <a:p>
            <a:r>
              <a:rPr lang="sr-Latn-CS" dirty="0" smtClean="0"/>
              <a:t>SM odgovornost lekara koji je osposobio igrača</a:t>
            </a:r>
          </a:p>
          <a:p>
            <a:r>
              <a:rPr lang="sr-Latn-CS" dirty="0" smtClean="0"/>
              <a:t>Ne obazirati se na želje igrača</a:t>
            </a:r>
          </a:p>
          <a:p>
            <a:r>
              <a:rPr lang="sr-Latn-CS" dirty="0" smtClean="0"/>
              <a:t>Profesionalizam</a:t>
            </a:r>
            <a:endParaRPr lang="sr-Latn-C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PREVENCIJA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Prevencija najbolja zaštita i najjevtinija</a:t>
            </a:r>
          </a:p>
          <a:p>
            <a:r>
              <a:rPr lang="sr-Latn-CS" dirty="0" smtClean="0"/>
              <a:t>Više od 70% povreda se može izbeći</a:t>
            </a:r>
          </a:p>
          <a:p>
            <a:r>
              <a:rPr lang="sr-Latn-CS" dirty="0" smtClean="0"/>
              <a:t>Pedagoški saveti trenera</a:t>
            </a:r>
          </a:p>
          <a:p>
            <a:r>
              <a:rPr lang="sr-Latn-CS" dirty="0" smtClean="0"/>
              <a:t>Pravilni treninzi</a:t>
            </a:r>
          </a:p>
          <a:p>
            <a:r>
              <a:rPr lang="sr-Latn-CS" dirty="0" smtClean="0"/>
              <a:t>Poštovanje pravila igre</a:t>
            </a:r>
          </a:p>
          <a:p>
            <a:r>
              <a:rPr lang="sr-Latn-CS" dirty="0" smtClean="0"/>
              <a:t>Zaštitna sredstva ako su predviđena</a:t>
            </a:r>
          </a:p>
          <a:p>
            <a:r>
              <a:rPr lang="sr-Latn-CS" dirty="0" smtClean="0"/>
              <a:t>Sistematski pregledi</a:t>
            </a:r>
          </a:p>
          <a:p>
            <a:r>
              <a:rPr lang="sr-Latn-CS" dirty="0" smtClean="0"/>
              <a:t>Pravilna ocena stanja oka (a ne samo potpisivanje knjižice)</a:t>
            </a:r>
            <a:endParaRPr lang="sr-Latn-C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BEZBEDNOST IGRE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Neopreznost igrača (čak i namera)</a:t>
            </a:r>
          </a:p>
          <a:p>
            <a:r>
              <a:rPr lang="sr-Latn-CS" dirty="0" smtClean="0"/>
              <a:t>Sankcije od strane sudije</a:t>
            </a:r>
            <a:endParaRPr lang="sr-Latn-C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PRAVILA IGRE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Poštovanje pravila igre</a:t>
            </a:r>
          </a:p>
          <a:p>
            <a:r>
              <a:rPr lang="sr-Latn-CS" dirty="0" smtClean="0"/>
              <a:t>Hokej – kažnjavanje visoko podignute palice</a:t>
            </a:r>
          </a:p>
          <a:p>
            <a:r>
              <a:rPr lang="sr-Latn-CS" dirty="0" smtClean="0"/>
              <a:t>Fudbal - visoko podignta noga</a:t>
            </a:r>
          </a:p>
          <a:p>
            <a:r>
              <a:rPr lang="sr-Latn-CS" dirty="0" smtClean="0"/>
              <a:t>Boks – rukavice odgovarajućih veličina, kacige 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ZAŠTITNA SREDSTVA ZA OČI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U najvećem broju sportova ne postoje</a:t>
            </a:r>
          </a:p>
          <a:p>
            <a:r>
              <a:rPr lang="sr-Latn-CS" dirty="0" smtClean="0"/>
              <a:t>Ograničenje VP i sposobnost vida</a:t>
            </a:r>
          </a:p>
          <a:p>
            <a:r>
              <a:rPr lang="sr-Latn-CS" dirty="0" smtClean="0"/>
              <a:t>Obaveza kod hokeja i paintballa</a:t>
            </a: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INCIDENCA POVREDA OKA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U prošlom veku stalan rast</a:t>
            </a:r>
          </a:p>
          <a:p>
            <a:r>
              <a:rPr lang="sr-Latn-CS" dirty="0" smtClean="0"/>
              <a:t>Garrow 1923 – 0,7%</a:t>
            </a:r>
          </a:p>
          <a:p>
            <a:r>
              <a:rPr lang="sr-Latn-CS" dirty="0" smtClean="0"/>
              <a:t>Cannova i sar. 1980 – 4,1% </a:t>
            </a:r>
          </a:p>
          <a:p>
            <a:r>
              <a:rPr lang="sr-Latn-CS" dirty="0" smtClean="0"/>
              <a:t>Jones 1988 – 25,1%</a:t>
            </a:r>
          </a:p>
          <a:p>
            <a:r>
              <a:rPr lang="sr-Latn-CS" dirty="0" smtClean="0"/>
              <a:t>McEwen 1989 – 42,2% od svih povreda oka</a:t>
            </a:r>
            <a:endParaRPr lang="sr-Latn-C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ZAKLJUČAK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Incidenca povreda oka u sportu je dugo vremena rasla</a:t>
            </a:r>
          </a:p>
          <a:p>
            <a:r>
              <a:rPr lang="sr-Latn-CS" dirty="0" smtClean="0"/>
              <a:t>Zadnje decenije incidenca opada</a:t>
            </a:r>
          </a:p>
          <a:p>
            <a:r>
              <a:rPr lang="sr-Latn-CS" dirty="0" smtClean="0"/>
              <a:t>Razlog: strožija pravila igre, strožije sankcionisanje prekršaja ovih pravila</a:t>
            </a:r>
          </a:p>
          <a:p>
            <a:r>
              <a:rPr lang="sr-Latn-CS" dirty="0" smtClean="0"/>
              <a:t>Spremnost igrača</a:t>
            </a:r>
            <a:endParaRPr lang="sr-Latn-C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POČETAK OVOG VEKA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Procenat sportskih povreda očiju se smanjuje</a:t>
            </a:r>
          </a:p>
          <a:p>
            <a:r>
              <a:rPr lang="sr-Latn-CS" dirty="0" smtClean="0"/>
              <a:t>Barr i sar. 2000 – 12,5%</a:t>
            </a:r>
          </a:p>
          <a:p>
            <a:r>
              <a:rPr lang="sr-Latn-CS" dirty="0" smtClean="0"/>
              <a:t>Lei i sar. 2007 – 11,0%</a:t>
            </a:r>
            <a:endParaRPr lang="sr-Latn-C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KARAKTERISTIKE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Deca i mlađe osobe</a:t>
            </a:r>
          </a:p>
          <a:p>
            <a:r>
              <a:rPr lang="sr-Latn-CS" dirty="0" smtClean="0"/>
              <a:t>Posebna pozornost</a:t>
            </a:r>
          </a:p>
          <a:p>
            <a:r>
              <a:rPr lang="sr-Latn-CS" dirty="0" smtClean="0"/>
              <a:t>Retke ali ozbiljne</a:t>
            </a:r>
          </a:p>
          <a:p>
            <a:r>
              <a:rPr lang="sr-Latn-CS" dirty="0" smtClean="0"/>
              <a:t>Hirurgija, konzervativno lečenja</a:t>
            </a:r>
          </a:p>
          <a:p>
            <a:r>
              <a:rPr lang="sr-Latn-CS" dirty="0" smtClean="0"/>
              <a:t>Smanjenje funkcije vida</a:t>
            </a:r>
          </a:p>
          <a:p>
            <a:r>
              <a:rPr lang="sr-Latn-CS" dirty="0" smtClean="0"/>
              <a:t>Amauroza </a:t>
            </a:r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IGRAČI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Profesionalni</a:t>
            </a:r>
          </a:p>
          <a:p>
            <a:r>
              <a:rPr lang="sr-Latn-CS" dirty="0" smtClean="0"/>
              <a:t>Amateri</a:t>
            </a:r>
          </a:p>
          <a:p>
            <a:r>
              <a:rPr lang="sr-Latn-CS" dirty="0" smtClean="0"/>
              <a:t>Rekreativci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UZROCI POVREDA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Mehaničke povrede su najčešće</a:t>
            </a:r>
          </a:p>
          <a:p>
            <a:r>
              <a:rPr lang="sr-Latn-CS" dirty="0" smtClean="0"/>
              <a:t>SMV – retko</a:t>
            </a:r>
          </a:p>
          <a:p>
            <a:r>
              <a:rPr lang="sr-Latn-CS" dirty="0" smtClean="0"/>
              <a:t>Parnički postupak, nadoknada, nematerijalna šteta</a:t>
            </a:r>
          </a:p>
          <a:p>
            <a:r>
              <a:rPr lang="sr-Latn-CS" dirty="0" smtClean="0"/>
              <a:t>Ekspertiza radi daljeg bavljenja istom vrstom sporta</a:t>
            </a:r>
          </a:p>
          <a:p>
            <a:r>
              <a:rPr lang="sr-Latn-CS" dirty="0" smtClean="0"/>
              <a:t>Posebno važno za profesionalne sportiste</a:t>
            </a:r>
          </a:p>
          <a:p>
            <a:r>
              <a:rPr lang="sr-Latn-CS" dirty="0" smtClean="0"/>
              <a:t>Životna egzistencija</a:t>
            </a:r>
            <a:endParaRPr lang="sr-Latn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OSVRT U OVOM RADU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Opšti pregled najčešćih povreda oka u sportu</a:t>
            </a:r>
          </a:p>
          <a:p>
            <a:r>
              <a:rPr lang="sr-Latn-CS" dirty="0" smtClean="0"/>
              <a:t>Način nastajanja povrede</a:t>
            </a:r>
          </a:p>
          <a:p>
            <a:r>
              <a:rPr lang="sr-Latn-CS" dirty="0" smtClean="0"/>
              <a:t>Tretman</a:t>
            </a:r>
          </a:p>
          <a:p>
            <a:r>
              <a:rPr lang="sr-Latn-CS" smtClean="0"/>
              <a:t>Prevencija </a:t>
            </a:r>
            <a:endParaRPr lang="sr-Latn-C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METODE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Rangiranje povreda – težina kliničke slike</a:t>
            </a:r>
          </a:p>
          <a:p>
            <a:r>
              <a:rPr lang="sr-Latn-CS" dirty="0" smtClean="0"/>
              <a:t>Način pregleda</a:t>
            </a:r>
          </a:p>
          <a:p>
            <a:r>
              <a:rPr lang="sr-Latn-CS" dirty="0" smtClean="0"/>
              <a:t>Tretman</a:t>
            </a:r>
          </a:p>
          <a:p>
            <a:r>
              <a:rPr lang="sr-Latn-CS" dirty="0" smtClean="0"/>
              <a:t>Faktori rizika</a:t>
            </a:r>
          </a:p>
          <a:p>
            <a:r>
              <a:rPr lang="sr-Latn-CS" dirty="0" smtClean="0"/>
              <a:t>Prevencija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313</TotalTime>
  <Words>878</Words>
  <Application>Microsoft Office PowerPoint</Application>
  <PresentationFormat>On-screen Show (4:3)</PresentationFormat>
  <Paragraphs>184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Civic</vt:lpstr>
      <vt:lpstr>POVREDE OKA U SPORTU</vt:lpstr>
      <vt:lpstr>SUDSKOMEDICINSKI OSVRT NA POVREDE OKA U SPORTU – REVIJALNI PRIKAZ</vt:lpstr>
      <vt:lpstr>INCIDENCA POVREDA OKA</vt:lpstr>
      <vt:lpstr>POČETAK OVOG VEKA</vt:lpstr>
      <vt:lpstr>KARAKTERISTIKE</vt:lpstr>
      <vt:lpstr>IGRAČI</vt:lpstr>
      <vt:lpstr>UZROCI POVREDA</vt:lpstr>
      <vt:lpstr>OSVRT U OVOM RADU</vt:lpstr>
      <vt:lpstr>METODE</vt:lpstr>
      <vt:lpstr>TEŽINA POVREDA</vt:lpstr>
      <vt:lpstr>LAKE POVREDE</vt:lpstr>
      <vt:lpstr>STRANA TELA ROŽNJAČE I VEŽNJAČE</vt:lpstr>
      <vt:lpstr>KONTAKTNA SOČIVA</vt:lpstr>
      <vt:lpstr>TEŠKE POVREDE OKA</vt:lpstr>
      <vt:lpstr>PREDNJI SEGMENT OČNE JABUČICE</vt:lpstr>
      <vt:lpstr>KONTUZIONE POVREDE OKA      PREDNJI SEGMENT OKA</vt:lpstr>
      <vt:lpstr>KONTUZIONE POVREDE OKA      PREDNJI SEGMENT</vt:lpstr>
      <vt:lpstr>KONTUZIONE POVREDE OKA        ZADNJI SEGMENT</vt:lpstr>
      <vt:lpstr>PENETRANTNE I PERFORATIVNE POVREDE OČNE JABUČICE</vt:lpstr>
      <vt:lpstr>PREGLED I TRETMAN IGRAČA SA PIP POVREDAMA</vt:lpstr>
      <vt:lpstr>PREGLED</vt:lpstr>
      <vt:lpstr>DISKUSIJA</vt:lpstr>
      <vt:lpstr>RIZIKO FAKTORI</vt:lpstr>
      <vt:lpstr>DRUGI RIZIKO FAKTORI</vt:lpstr>
      <vt:lpstr>TREĆI RIZIKO FAKTOR</vt:lpstr>
      <vt:lpstr>PREVENCIJA</vt:lpstr>
      <vt:lpstr>BEZBEDNOST IGRE</vt:lpstr>
      <vt:lpstr>PRAVILA IGRE</vt:lpstr>
      <vt:lpstr>ZAŠTITNA SREDSTVA ZA OČI</vt:lpstr>
      <vt:lpstr>ZAKLJUČAK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POVREDE OKA U SPORTU</dc:title>
  <dc:creator>Jovanovic</dc:creator>
  <cp:lastModifiedBy>ZRad</cp:lastModifiedBy>
  <cp:revision>36</cp:revision>
  <dcterms:created xsi:type="dcterms:W3CDTF">2014-04-22T18:12:40Z</dcterms:created>
  <dcterms:modified xsi:type="dcterms:W3CDTF">2021-12-20T20:31:35Z</dcterms:modified>
</cp:coreProperties>
</file>