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0F003-9E8A-4A59-82D6-12E307EFE9A4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69DCB-EA69-4EED-9F0C-55E592C4112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7613D-D667-4580-A114-F2D4B4308932}" type="datetimeFigureOut">
              <a:rPr lang="sr-Latn-CS" smtClean="0"/>
              <a:pPr/>
              <a:t>20.12.2021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53CFF-F29D-4311-990F-F48E75C2ABD5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SUDSKOMEDICINSKI ASPEKT POVREDA OČIJU PRI SPORTSKIM AKTIVNOSTIMA 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Miloš Jovanović</a:t>
            </a:r>
          </a:p>
          <a:p>
            <a:r>
              <a:rPr lang="sr-Latn-CS" dirty="0" smtClean="0"/>
              <a:t>Univerzitet u Beogradu, Medicinski fakultet, Klinika za očne bolesti KCS u Beogradu</a:t>
            </a:r>
          </a:p>
          <a:p>
            <a:endParaRPr lang="sr-Latn-CS" dirty="0"/>
          </a:p>
          <a:p>
            <a:r>
              <a:rPr lang="sr-Latn-CS" dirty="0" smtClean="0"/>
              <a:t> 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CILJ ISTRAŽIVANJA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Učestalost povreda</a:t>
            </a:r>
          </a:p>
          <a:p>
            <a:r>
              <a:rPr lang="sr-Latn-CS" dirty="0" smtClean="0"/>
              <a:t>Povrede u različitim vrstama sportova</a:t>
            </a:r>
          </a:p>
          <a:p>
            <a:r>
              <a:rPr lang="sr-Latn-CS" dirty="0" smtClean="0"/>
              <a:t>Sudskomedicinski aspekt povreda oka</a:t>
            </a: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REZULTAT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O1.I 2000 – 31.XII 2009.   3206 ukupno hospitalizovanih povreda oka</a:t>
            </a:r>
          </a:p>
          <a:p>
            <a:r>
              <a:rPr lang="sr-Latn-CS" dirty="0" smtClean="0"/>
              <a:t>Povrede oka u sportu – 117 (3,6%)</a:t>
            </a:r>
          </a:p>
          <a:p>
            <a:r>
              <a:rPr lang="sr-Latn-CS" dirty="0" smtClean="0"/>
              <a:t>Muškarci 114 (97,4%)</a:t>
            </a:r>
          </a:p>
          <a:p>
            <a:r>
              <a:rPr lang="sr-Latn-CS" dirty="0" smtClean="0"/>
              <a:t>Desno oko 70 (59,8%)</a:t>
            </a:r>
          </a:p>
          <a:p>
            <a:r>
              <a:rPr lang="sr-Latn-CS" dirty="0" smtClean="0"/>
              <a:t>Oba oka  0</a:t>
            </a:r>
          </a:p>
          <a:p>
            <a:r>
              <a:rPr lang="sr-Latn-CS" dirty="0" smtClean="0"/>
              <a:t>Deca, mlađe osobe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BROJ I % POVREDA OČIJU U RAZLIČITIM SPORTOVIMA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Sport                              broj                        %</a:t>
            </a:r>
          </a:p>
          <a:p>
            <a:r>
              <a:rPr lang="sr-Latn-CS" dirty="0"/>
              <a:t>Fudbal                            95                        81.2</a:t>
            </a:r>
          </a:p>
          <a:p>
            <a:r>
              <a:rPr lang="sr-Latn-CS" dirty="0"/>
              <a:t>Tenis                              10                          8,5</a:t>
            </a:r>
          </a:p>
          <a:p>
            <a:r>
              <a:rPr lang="sr-Latn-CS" dirty="0"/>
              <a:t>Košarka                            4                          3,4</a:t>
            </a:r>
          </a:p>
          <a:p>
            <a:r>
              <a:rPr lang="sr-Latn-CS" dirty="0"/>
              <a:t>Paintball                           4                          3,4</a:t>
            </a:r>
          </a:p>
          <a:p>
            <a:r>
              <a:rPr lang="sr-Latn-CS" dirty="0"/>
              <a:t>Vaterpolo                         3                          2,6</a:t>
            </a:r>
          </a:p>
          <a:p>
            <a:r>
              <a:rPr lang="sr-Latn-CS" dirty="0"/>
              <a:t>Rukomet                          1                           0,9</a:t>
            </a:r>
          </a:p>
          <a:p>
            <a:r>
              <a:rPr lang="sr-Latn-CS" dirty="0"/>
              <a:t>U k u p n o                   117                       100.0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STAROST PACIJENATA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 </a:t>
            </a:r>
          </a:p>
          <a:p>
            <a:r>
              <a:rPr lang="sr-Latn-CS" dirty="0"/>
              <a:t>Godine</a:t>
            </a:r>
          </a:p>
          <a:p>
            <a:r>
              <a:rPr lang="sr-Latn-CS" dirty="0"/>
              <a:t>0-9   10-19   20-29   30-39   40-49                 </a:t>
            </a:r>
          </a:p>
          <a:p>
            <a:r>
              <a:rPr lang="sr-Latn-CS" dirty="0"/>
              <a:t> 3        42        39         22        11</a:t>
            </a:r>
          </a:p>
          <a:p>
            <a:r>
              <a:rPr lang="sr-Latn-CS" dirty="0"/>
              <a:t>2.6     35.9     33.3      18.8      9.4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VRSTA POVREDA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Zatvorene povrede oka  113 (96,6%)</a:t>
            </a:r>
          </a:p>
          <a:p>
            <a:r>
              <a:rPr lang="sr-Latn-CS" dirty="0" smtClean="0"/>
              <a:t>Otvorene povrede oka        4  (3,4%)</a:t>
            </a:r>
            <a:endParaRPr lang="sr-Latn-C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VRSTE PRETRPLJENIH POVREDA OČIJU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/>
              <a:t>Povrede                                                    N</a:t>
            </a:r>
            <a:r>
              <a:rPr lang="sr-Latn-CS" baseline="-25000" dirty="0"/>
              <a:t>0                </a:t>
            </a:r>
            <a:r>
              <a:rPr lang="sr-Latn-CS" dirty="0"/>
              <a:t>%</a:t>
            </a:r>
          </a:p>
          <a:p>
            <a:r>
              <a:rPr lang="sr-Latn-CS" dirty="0"/>
              <a:t>Zatvorene povrede očne jabučice          113          96,6</a:t>
            </a:r>
          </a:p>
          <a:p>
            <a:r>
              <a:rPr lang="sr-Latn-CS" dirty="0"/>
              <a:t>      hifema                                                96          82.1</a:t>
            </a:r>
          </a:p>
          <a:p>
            <a:r>
              <a:rPr lang="sr-Latn-CS" dirty="0"/>
              <a:t>      iridodiajaliza                                      17          14.6</a:t>
            </a:r>
          </a:p>
          <a:p>
            <a:r>
              <a:rPr lang="sr-Latn-CS" dirty="0"/>
              <a:t>      subluksacija sočiva                              9            7.7</a:t>
            </a:r>
          </a:p>
          <a:p>
            <a:r>
              <a:rPr lang="sr-Latn-CS" dirty="0"/>
              <a:t>      katarakta                                              3            2.6</a:t>
            </a:r>
          </a:p>
          <a:p>
            <a:r>
              <a:rPr lang="sr-Latn-CS" dirty="0"/>
              <a:t>      hemoftalmus                                      15          12.8</a:t>
            </a:r>
          </a:p>
          <a:p>
            <a:r>
              <a:rPr lang="sr-Latn-CS" dirty="0"/>
              <a:t>      edem i retinalno krvarenje                 36          30.8</a:t>
            </a:r>
          </a:p>
          <a:p>
            <a:r>
              <a:rPr lang="sr-Latn-CS" dirty="0"/>
              <a:t> </a:t>
            </a:r>
          </a:p>
          <a:p>
            <a:r>
              <a:rPr lang="sr-Latn-CS" dirty="0"/>
              <a:t>Otvorene povrede očne jabučice               4             3.4</a:t>
            </a:r>
          </a:p>
          <a:p>
            <a:r>
              <a:rPr lang="sr-Latn-CS" dirty="0"/>
              <a:t>       penetrantne                                         2             1,7</a:t>
            </a:r>
          </a:p>
          <a:p>
            <a:r>
              <a:rPr lang="sr-Latn-CS" dirty="0"/>
              <a:t>       rupture                                                2              1.7             </a:t>
            </a:r>
          </a:p>
          <a:p>
            <a:r>
              <a:rPr lang="sr-Latn-CS" dirty="0"/>
              <a:t> U k u p n o                                            117          100.0</a:t>
            </a:r>
          </a:p>
          <a:p>
            <a:r>
              <a:rPr lang="sr-Latn-CS" dirty="0"/>
              <a:t> 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NAČIN BAVLJENJA SPORTOM PRI POVREDAMA OKA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Rekreacija -  76,1%</a:t>
            </a:r>
          </a:p>
          <a:p>
            <a:r>
              <a:rPr lang="sr-Latn-CS" dirty="0" smtClean="0"/>
              <a:t>Škola  - 19,6%</a:t>
            </a:r>
          </a:p>
          <a:p>
            <a:r>
              <a:rPr lang="sr-Latn-CS" dirty="0" smtClean="0"/>
              <a:t>Profesionalni sport – 4,3%</a:t>
            </a:r>
            <a:endParaRPr lang="sr-Latn-C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ZANIMANJE PACIJENTA SA POVREDOM OKA U SPORTU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/>
              <a:t>Zanimanje</a:t>
            </a:r>
          </a:p>
          <a:p>
            <a:r>
              <a:rPr lang="sr-Latn-CS" dirty="0"/>
              <a:t>Učenik  Student   Radnik   Službenik   Profes igrač </a:t>
            </a:r>
          </a:p>
          <a:p>
            <a:endParaRPr lang="sr-Latn-CS" dirty="0"/>
          </a:p>
          <a:p>
            <a:r>
              <a:rPr lang="sr-Latn-CS" dirty="0" smtClean="0"/>
              <a:t>41           </a:t>
            </a:r>
            <a:r>
              <a:rPr lang="sr-Latn-CS" dirty="0"/>
              <a:t>21           26          24                5     </a:t>
            </a:r>
          </a:p>
          <a:p>
            <a:r>
              <a:rPr lang="sr-Latn-CS" dirty="0"/>
              <a:t>35.0        17.9        22.2       20.6             4.3</a:t>
            </a:r>
          </a:p>
          <a:p>
            <a:r>
              <a:rPr lang="sr-Latn-CS" dirty="0"/>
              <a:t>   117</a:t>
            </a:r>
          </a:p>
          <a:p>
            <a:r>
              <a:rPr lang="sr-Latn-CS" dirty="0"/>
              <a:t>   100.0</a:t>
            </a:r>
          </a:p>
          <a:p>
            <a:r>
              <a:rPr lang="sr-Latn-CS" dirty="0"/>
              <a:t> </a:t>
            </a:r>
          </a:p>
          <a:p>
            <a:r>
              <a:rPr lang="sr-Latn-CS" dirty="0"/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FINALNA VIDNA OŠTRINA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Finalna VO                broj                    %</a:t>
            </a:r>
          </a:p>
          <a:p>
            <a:r>
              <a:rPr lang="sr-Latn-CS" dirty="0"/>
              <a:t>0,7 – 1,0                      91                 77.8</a:t>
            </a:r>
          </a:p>
          <a:p>
            <a:r>
              <a:rPr lang="sr-Latn-CS" dirty="0"/>
              <a:t>0,4 – 0,6                      19                 16.2</a:t>
            </a:r>
          </a:p>
          <a:p>
            <a:r>
              <a:rPr lang="sr-Latn-CS" dirty="0"/>
              <a:t>1m do 0,3                      4                   3,4</a:t>
            </a:r>
          </a:p>
          <a:p>
            <a:r>
              <a:rPr lang="sr-Latn-CS" dirty="0"/>
              <a:t>Amaurosa                      3                   2.6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DISKUSIJA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Mali broj povreda u sportu u odnosu na ukupan broj</a:t>
            </a:r>
          </a:p>
          <a:p>
            <a:r>
              <a:rPr lang="sr-Latn-CS" dirty="0" smtClean="0"/>
              <a:t>Veliki broj u kući, na radu, javnom mestu</a:t>
            </a:r>
          </a:p>
          <a:p>
            <a:r>
              <a:rPr lang="sr-Latn-CS" dirty="0" smtClean="0"/>
              <a:t>Sužene indikacije za hospitalizaciju</a:t>
            </a:r>
          </a:p>
          <a:p>
            <a:r>
              <a:rPr lang="sr-Latn-CS" dirty="0" smtClean="0"/>
              <a:t>Izmenjena starosna struktura stanovnika u Srbiji (stari&gt;mladi)</a:t>
            </a:r>
          </a:p>
          <a:p>
            <a:r>
              <a:rPr lang="sr-Latn-CS" dirty="0" smtClean="0"/>
              <a:t>Nema zaštitnih naočara u sportu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POVREDE OČIJU NASTALE PRI SPORTSKIM AKTIVNOSTIMA LEČENE NA KLINICI ZA OČNE BOLESTI KCS 2000-2009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Miloš Jovanović</a:t>
            </a:r>
          </a:p>
          <a:p>
            <a:r>
              <a:rPr lang="sr-Latn-CS" dirty="0" smtClean="0"/>
              <a:t>Univerzitet u Beogradu</a:t>
            </a:r>
          </a:p>
          <a:p>
            <a:r>
              <a:rPr lang="sr-Latn-CS" dirty="0" smtClean="0"/>
              <a:t>Medicinski fakultet</a:t>
            </a:r>
          </a:p>
          <a:p>
            <a:r>
              <a:rPr lang="sr-Latn-CS" dirty="0" smtClean="0"/>
              <a:t>Klinika za očne bolesti – KCS, Beograd</a:t>
            </a:r>
            <a:endParaRPr lang="sr-Latn-C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VRSTE SPORTOVA I POVREDE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Fudbal najčešće zastupljen u Srbiji (profesionalni, amaterski, rekreacija)</a:t>
            </a:r>
          </a:p>
          <a:p>
            <a:r>
              <a:rPr lang="sr-Latn-CS" dirty="0" smtClean="0"/>
              <a:t>Češće kod fudbalera rekreativaca</a:t>
            </a:r>
          </a:p>
          <a:p>
            <a:r>
              <a:rPr lang="sr-Latn-CS" dirty="0" smtClean="0"/>
              <a:t>Profesionali samo 3 slučaja</a:t>
            </a:r>
          </a:p>
          <a:p>
            <a:r>
              <a:rPr lang="sr-Latn-CS" dirty="0" smtClean="0"/>
              <a:t>Udarac laktom – ruptura očne jabučice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TENIS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Ukupno – 10</a:t>
            </a:r>
          </a:p>
          <a:p>
            <a:r>
              <a:rPr lang="sr-Latn-CS" dirty="0" smtClean="0"/>
              <a:t>Reketom – 7</a:t>
            </a:r>
          </a:p>
          <a:p>
            <a:r>
              <a:rPr lang="sr-Latn-CS" dirty="0" smtClean="0"/>
              <a:t>Lopticom 3</a:t>
            </a:r>
          </a:p>
          <a:p>
            <a:r>
              <a:rPr lang="sr-Latn-CS" dirty="0" smtClean="0"/>
              <a:t>Sve kontuzione povrede očne jabučice</a:t>
            </a:r>
            <a:endParaRPr lang="sr-Latn-C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DRUGI SPORTOVI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Košarka - 4 ukupno, profes 1</a:t>
            </a:r>
          </a:p>
          <a:p>
            <a:r>
              <a:rPr lang="sr-Latn-CS" dirty="0" smtClean="0"/>
              <a:t>Vaterpolo - 3 ukupno, profes 1</a:t>
            </a:r>
          </a:p>
          <a:p>
            <a:r>
              <a:rPr lang="sr-Latn-CS" dirty="0" smtClean="0"/>
              <a:t>Rukomet – ukupno 1, na času fizičkog vaspitanja</a:t>
            </a:r>
          </a:p>
          <a:p>
            <a:r>
              <a:rPr lang="sr-Latn-CS" dirty="0" smtClean="0"/>
              <a:t>Paintboll – 4 povrede, 2 amauroze</a:t>
            </a:r>
          </a:p>
          <a:p>
            <a:r>
              <a:rPr lang="sr-Latn-CS" dirty="0" smtClean="0"/>
              <a:t>Nije bilo boksera i hokejaša lečenih sa povredama očiju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MALI BROJ POVREĐENIH PROFESIONALNIH SPORTISTA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Uigranost</a:t>
            </a:r>
          </a:p>
          <a:p>
            <a:r>
              <a:rPr lang="sr-Latn-CS" dirty="0" smtClean="0"/>
              <a:t>Saveti trenera</a:t>
            </a:r>
          </a:p>
          <a:p>
            <a:r>
              <a:rPr lang="sr-Latn-CS" dirty="0" smtClean="0"/>
              <a:t>Poštovanje osnovnih pravila igre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SUDSKOMEDICINSKI PRISTUP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Kao i kod drugih vrsta povreda očiju</a:t>
            </a:r>
          </a:p>
          <a:p>
            <a:r>
              <a:rPr lang="sr-Latn-CS" dirty="0" smtClean="0"/>
              <a:t>Naročito kod rekreativaca</a:t>
            </a:r>
            <a:endParaRPr lang="sr-Latn-C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PROFESIONALNI IGRAČI – PITANJA?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Nastavak profesionalne sportske aktivnosti</a:t>
            </a:r>
          </a:p>
          <a:p>
            <a:r>
              <a:rPr lang="sr-Latn-CS" dirty="0" smtClean="0"/>
              <a:t>Dalje životno usmerenje</a:t>
            </a:r>
          </a:p>
          <a:p>
            <a:r>
              <a:rPr lang="sr-Latn-CS" dirty="0" smtClean="0"/>
              <a:t>Veštači se preostala VO, nematerijalna šteta (pretrpljeni bol, strah, naruženost, umanjenje radne i OŽA)</a:t>
            </a:r>
            <a:endParaRPr lang="sr-Latn-C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KRAJ OVOG PREDAVANJA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mtClean="0"/>
              <a:t>Hvala Vam na pažnji.</a:t>
            </a:r>
            <a:endParaRPr lang="sr-Latn-C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INCIDENCA POVREDA OKA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U prošlom veku stalan rast</a:t>
            </a:r>
          </a:p>
          <a:p>
            <a:r>
              <a:rPr lang="sr-Latn-CS" dirty="0" smtClean="0"/>
              <a:t>Garrow 1923 – 0,7%</a:t>
            </a:r>
          </a:p>
          <a:p>
            <a:r>
              <a:rPr lang="sr-Latn-CS" dirty="0" smtClean="0"/>
              <a:t>Cannova i sar. 1980 – 4,1% </a:t>
            </a:r>
          </a:p>
          <a:p>
            <a:r>
              <a:rPr lang="sr-Latn-CS" dirty="0" smtClean="0"/>
              <a:t>Jones 1988 – 25,1%</a:t>
            </a:r>
          </a:p>
          <a:p>
            <a:r>
              <a:rPr lang="sr-Latn-CS" dirty="0" smtClean="0"/>
              <a:t>McEwen 1989 – 42,2% od svih povreda oka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POČETAK OVOG VEKA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Procenat sportskih povreda očiju se smanjuje</a:t>
            </a:r>
          </a:p>
          <a:p>
            <a:r>
              <a:rPr lang="sr-Latn-CS" dirty="0" smtClean="0"/>
              <a:t>Barr i sar. 2000 – 12,5%</a:t>
            </a:r>
          </a:p>
          <a:p>
            <a:r>
              <a:rPr lang="sr-Latn-CS" dirty="0" smtClean="0"/>
              <a:t>Lei i sar. 2007 – 11,0%</a:t>
            </a:r>
            <a:endParaRPr lang="sr-Latn-C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CILJ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Incidenca</a:t>
            </a:r>
          </a:p>
          <a:p>
            <a:r>
              <a:rPr lang="sr-Latn-CS" dirty="0" smtClean="0"/>
              <a:t>Priroda povreda</a:t>
            </a:r>
          </a:p>
          <a:p>
            <a:r>
              <a:rPr lang="sr-Latn-CS" dirty="0" smtClean="0"/>
              <a:t>Funkcionalne posledice sportskih povreda očiju</a:t>
            </a:r>
          </a:p>
          <a:p>
            <a:r>
              <a:rPr lang="sr-Latn-CS" dirty="0" smtClean="0"/>
              <a:t>Prva decenija 21. veka u Srbiji</a:t>
            </a:r>
          </a:p>
          <a:p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KLINIKA ZA OČNE BOLESTI KCS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Povrede oka</a:t>
            </a:r>
          </a:p>
          <a:p>
            <a:r>
              <a:rPr lang="sr-Latn-CS" dirty="0" smtClean="0"/>
              <a:t>Različiti sportovi</a:t>
            </a:r>
          </a:p>
          <a:p>
            <a:r>
              <a:rPr lang="sr-Latn-CS" dirty="0" smtClean="0"/>
              <a:t>Hospitalizacija</a:t>
            </a:r>
          </a:p>
          <a:p>
            <a:r>
              <a:rPr lang="sr-Latn-CS" dirty="0" smtClean="0"/>
              <a:t>01.I 2000 – 31.XII 2009. (10 god)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VRSTE SPORTOVA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Fudbal</a:t>
            </a:r>
          </a:p>
          <a:p>
            <a:r>
              <a:rPr lang="sr-Latn-CS" dirty="0" smtClean="0"/>
              <a:t>Tenis</a:t>
            </a:r>
          </a:p>
          <a:p>
            <a:r>
              <a:rPr lang="sr-Latn-CS" dirty="0" smtClean="0"/>
              <a:t>Košarka</a:t>
            </a:r>
          </a:p>
          <a:p>
            <a:r>
              <a:rPr lang="sr-Latn-CS" dirty="0" smtClean="0"/>
              <a:t>Rukomet </a:t>
            </a:r>
          </a:p>
          <a:p>
            <a:r>
              <a:rPr lang="sr-Latn-CS" dirty="0" smtClean="0"/>
              <a:t>Vaterpolo</a:t>
            </a:r>
          </a:p>
          <a:p>
            <a:r>
              <a:rPr lang="sr-Latn-CS" dirty="0" smtClean="0"/>
              <a:t>paintball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NAČIN BAVLJENJA SPORTOM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Latn-CS" dirty="0" smtClean="0"/>
              <a:t>Rekreativni sport</a:t>
            </a:r>
          </a:p>
          <a:p>
            <a:pPr lvl="1"/>
            <a:r>
              <a:rPr lang="sr-Latn-CS" dirty="0" smtClean="0"/>
              <a:t>Profesionalni sport</a:t>
            </a:r>
          </a:p>
          <a:p>
            <a:pPr lvl="1"/>
            <a:r>
              <a:rPr lang="sr-Latn-CS" dirty="0" smtClean="0"/>
              <a:t>Časovi fizičkog vaspitanja u školi</a:t>
            </a:r>
            <a:endParaRPr lang="sr-Latn-C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ANALIZIRANI PARAMETRI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Godine starosti povređenog</a:t>
            </a:r>
          </a:p>
          <a:p>
            <a:r>
              <a:rPr lang="sr-Latn-CS" dirty="0" smtClean="0"/>
              <a:t>Mesto povređivanja</a:t>
            </a:r>
          </a:p>
          <a:p>
            <a:r>
              <a:rPr lang="sr-Latn-CS" dirty="0" smtClean="0"/>
              <a:t>Zanimanje</a:t>
            </a:r>
          </a:p>
          <a:p>
            <a:r>
              <a:rPr lang="sr-Latn-CS" dirty="0" smtClean="0"/>
              <a:t>Priroda povrede oka</a:t>
            </a:r>
          </a:p>
          <a:p>
            <a:r>
              <a:rPr lang="sr-Latn-CS" dirty="0" smtClean="0"/>
              <a:t>Krajnja vidna oštrina</a:t>
            </a:r>
            <a:endParaRPr lang="sr-Latn-C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310</TotalTime>
  <Words>591</Words>
  <Application>Microsoft Office PowerPoint</Application>
  <PresentationFormat>On-screen Show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SUDSKOMEDICINSKI ASPEKT POVREDA OČIJU PRI SPORTSKIM AKTIVNOSTIMA </vt:lpstr>
      <vt:lpstr>POVREDE OČIJU NASTALE PRI SPORTSKIM AKTIVNOSTIMA LEČENE NA KLINICI ZA OČNE BOLESTI KCS 2000-2009</vt:lpstr>
      <vt:lpstr>INCIDENCA POVREDA OKA</vt:lpstr>
      <vt:lpstr>POČETAK OVOG VEKA</vt:lpstr>
      <vt:lpstr>CILJ</vt:lpstr>
      <vt:lpstr>KLINIKA ZA OČNE BOLESTI KCS</vt:lpstr>
      <vt:lpstr>VRSTE SPORTOVA</vt:lpstr>
      <vt:lpstr>NAČIN BAVLJENJA SPORTOM</vt:lpstr>
      <vt:lpstr>ANALIZIRANI PARAMETRI</vt:lpstr>
      <vt:lpstr>CILJ ISTRAŽIVANJA</vt:lpstr>
      <vt:lpstr>REZULTAT</vt:lpstr>
      <vt:lpstr>BROJ I % POVREDA OČIJU U RAZLIČITIM SPORTOVIMA</vt:lpstr>
      <vt:lpstr>STAROST PACIJENATA</vt:lpstr>
      <vt:lpstr>VRSTA POVREDA</vt:lpstr>
      <vt:lpstr>VRSTE PRETRPLJENIH POVREDA OČIJU</vt:lpstr>
      <vt:lpstr>NAČIN BAVLJENJA SPORTOM PRI POVREDAMA OKA</vt:lpstr>
      <vt:lpstr>ZANIMANJE PACIJENTA SA POVREDOM OKA U SPORTU</vt:lpstr>
      <vt:lpstr>FINALNA VIDNA OŠTRINA</vt:lpstr>
      <vt:lpstr>DISKUSIJA</vt:lpstr>
      <vt:lpstr>VRSTE SPORTOVA I POVREDE</vt:lpstr>
      <vt:lpstr>TENIS</vt:lpstr>
      <vt:lpstr>DRUGI SPORTOVI</vt:lpstr>
      <vt:lpstr>MALI BROJ POVREĐENIH PROFESIONALNIH SPORTISTA</vt:lpstr>
      <vt:lpstr>SUDSKOMEDICINSKI PRISTUP</vt:lpstr>
      <vt:lpstr>PROFESIONALNI IGRAČI – PITANJA?</vt:lpstr>
      <vt:lpstr>KRAJ OVOG PREDAVANJA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SUDSKOMEDICINSKI ASPEKT POVREDA OČIJU PRI SPORTSKIM AKTIVNOSTIMA </dc:title>
  <dc:creator>Jovanovic</dc:creator>
  <cp:lastModifiedBy>ZRad</cp:lastModifiedBy>
  <cp:revision>34</cp:revision>
  <dcterms:created xsi:type="dcterms:W3CDTF">2014-04-21T18:44:23Z</dcterms:created>
  <dcterms:modified xsi:type="dcterms:W3CDTF">2021-12-20T20:30:57Z</dcterms:modified>
</cp:coreProperties>
</file>